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44"/>
  </p:notesMasterIdLst>
  <p:handoutMasterIdLst>
    <p:handoutMasterId r:id="rId45"/>
  </p:handoutMasterIdLst>
  <p:sldIdLst>
    <p:sldId id="523" r:id="rId3"/>
    <p:sldId id="573" r:id="rId4"/>
    <p:sldId id="592" r:id="rId5"/>
    <p:sldId id="304" r:id="rId6"/>
    <p:sldId id="323" r:id="rId7"/>
    <p:sldId id="609" r:id="rId8"/>
    <p:sldId id="610" r:id="rId9"/>
    <p:sldId id="550" r:id="rId10"/>
    <p:sldId id="551" r:id="rId11"/>
    <p:sldId id="608" r:id="rId12"/>
    <p:sldId id="555" r:id="rId13"/>
    <p:sldId id="612" r:id="rId14"/>
    <p:sldId id="537" r:id="rId15"/>
    <p:sldId id="528" r:id="rId16"/>
    <p:sldId id="593" r:id="rId17"/>
    <p:sldId id="594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2" r:id="rId26"/>
    <p:sldId id="603" r:id="rId27"/>
    <p:sldId id="604" r:id="rId28"/>
    <p:sldId id="605" r:id="rId29"/>
    <p:sldId id="606" r:id="rId30"/>
    <p:sldId id="529" r:id="rId31"/>
    <p:sldId id="582" r:id="rId32"/>
    <p:sldId id="583" r:id="rId33"/>
    <p:sldId id="542" r:id="rId34"/>
    <p:sldId id="584" r:id="rId35"/>
    <p:sldId id="585" r:id="rId36"/>
    <p:sldId id="586" r:id="rId37"/>
    <p:sldId id="587" r:id="rId38"/>
    <p:sldId id="588" r:id="rId39"/>
    <p:sldId id="530" r:id="rId40"/>
    <p:sldId id="571" r:id="rId41"/>
    <p:sldId id="607" r:id="rId42"/>
    <p:sldId id="527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场" id="{E784DC63-9A47-4B17-8E6B-73E505EE63F6}">
          <p14:sldIdLst>
            <p14:sldId id="523"/>
            <p14:sldId id="573"/>
            <p14:sldId id="592"/>
          </p14:sldIdLst>
        </p14:section>
        <p14:section name="目录" id="{D3C2D7EC-0F97-40D5-844C-839BA5840E61}">
          <p14:sldIdLst>
            <p14:sldId id="304"/>
          </p14:sldIdLst>
        </p14:section>
        <p14:section name="第一部分" id="{265A2FF1-3CAE-4977-A756-598CE47ADA33}">
          <p14:sldIdLst>
            <p14:sldId id="323"/>
            <p14:sldId id="609"/>
            <p14:sldId id="610"/>
            <p14:sldId id="550"/>
            <p14:sldId id="551"/>
            <p14:sldId id="608"/>
            <p14:sldId id="555"/>
            <p14:sldId id="612"/>
            <p14:sldId id="537"/>
          </p14:sldIdLst>
        </p14:section>
        <p14:section name="第二部分" id="{A8E86E71-9C77-4C96-B791-FE741CBF9FE6}">
          <p14:sldIdLst>
            <p14:sldId id="528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第三部分" id="{CC20DAF5-DEC6-478D-A8A7-A299F3DC4A21}">
          <p14:sldIdLst>
            <p14:sldId id="529"/>
            <p14:sldId id="582"/>
            <p14:sldId id="583"/>
            <p14:sldId id="542"/>
            <p14:sldId id="584"/>
            <p14:sldId id="585"/>
            <p14:sldId id="586"/>
            <p14:sldId id="587"/>
            <p14:sldId id="588"/>
          </p14:sldIdLst>
        </p14:section>
        <p14:section name="第四部分" id="{42551F27-816C-429C-8246-7D79A0A683FB}">
          <p14:sldIdLst>
            <p14:sldId id="530"/>
            <p14:sldId id="571"/>
            <p14:sldId id="607"/>
          </p14:sldIdLst>
        </p14:section>
        <p14:section name="尾页" id="{8E9D42EA-C53A-4F4C-B21E-8D446A759F37}">
          <p14:sldIdLst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122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6686" autoAdjust="0"/>
  </p:normalViewPr>
  <p:slideViewPr>
    <p:cSldViewPr snapToGrid="0" showGuides="1">
      <p:cViewPr varScale="1">
        <p:scale>
          <a:sx n="79" d="100"/>
          <a:sy n="79" d="100"/>
        </p:scale>
        <p:origin x="874" y="77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293"/>
    </p:cViewPr>
  </p:sorterViewPr>
  <p:notesViewPr>
    <p:cSldViewPr snapToGrid="0" showGuides="1">
      <p:cViewPr varScale="1">
        <p:scale>
          <a:sx n="47" d="100"/>
          <a:sy n="47" d="100"/>
        </p:scale>
        <p:origin x="1924" y="56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b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物品嵌入参数，会慢慢聚类，流行的</a:t>
            </a:r>
            <a:r>
              <a:rPr lang="en-US" altLang="zh-CN"/>
              <a:t>/</a:t>
            </a:r>
            <a:r>
              <a:rPr lang="zh-CN" altLang="en-US"/>
              <a:t>不流行的，会有些特征是类似的，根据流行度是可以辨识的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00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54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arenBoth"/>
            </a:pPr>
            <a:r>
              <a:rPr lang="en-US" altLang="zh-CN"/>
              <a:t>Due to the proportion of malicious users is too small for the naive data poisoning attack RA, it has no effects.</a:t>
            </a:r>
          </a:p>
          <a:p>
            <a:pPr marL="285750" indent="-285750">
              <a:buAutoNum type="romanLcParenBoth"/>
            </a:pPr>
            <a:r>
              <a:rPr lang="en-US" altLang="zh-CN"/>
              <a:t>(ii) Though EB creates slight effects, its effectiveness is unstable. It could be easily seen that the results of EB continuously descrease once the training process passed half. (</a:t>
            </a:r>
          </a:p>
          <a:p>
            <a:pPr marL="285750" indent="-285750">
              <a:buAutoNum type="romanLcParenBoth"/>
            </a:pPr>
            <a:r>
              <a:rPr lang="en-US" altLang="zh-CN"/>
              <a:t>(iii) Our proposed A-ra and A-hum outperforms baseline attacks consistently in terms of all metrics.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53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As the figure shown, the effectiveness of both attacks does not drop until the proportion of malicious users is decreased to 0.1%. </a:t>
            </a:r>
            <a:r>
              <a:rPr lang="zh-CN" altLang="en-US"/>
              <a:t>这也是卖点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2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: (i) As for A-hum, the values of ER@5 and ER@10 can reach maximum of 1, and respectively result in 0.5728 and 1 at the point that training process ends. (ii) As for A-ra, maximum values of 0.4514 and 0.9960 in same metrics are reached, decreased to 0.2302 and 0.5900 at the end.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8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Yin Hongzhi </a:t>
            </a:r>
            <a:r>
              <a:rPr lang="zh-CN" altLang="en-US"/>
              <a:t>这个昆士兰大学的团队，还接着发了两篇相关的攻击</a:t>
            </a:r>
            <a:r>
              <a:rPr lang="en-US" altLang="zh-CN"/>
              <a:t>/</a:t>
            </a:r>
            <a:r>
              <a:rPr lang="zh-CN" altLang="en-US"/>
              <a:t>防御，不过挂在</a:t>
            </a:r>
            <a:r>
              <a:rPr lang="en-US" altLang="zh-CN"/>
              <a:t>arxiv</a:t>
            </a:r>
            <a:r>
              <a:rPr lang="zh-CN" altLang="en-US"/>
              <a:t>上。攻击的类型也不一样。总而言之，关注于模型中毒的攻击联邦推荐系统的，只有这么几篇了。</a:t>
            </a:r>
            <a:endParaRPr lang="en-US" altLang="zh-CN"/>
          </a:p>
          <a:p>
            <a:r>
              <a:rPr lang="zh-CN" altLang="en-US"/>
              <a:t>下面那个团队的文章目前还没有后续</a:t>
            </a:r>
            <a:endParaRPr lang="en-US" altLang="zh-CN"/>
          </a:p>
          <a:p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 S, Yin H. Comprehensive Privacy Analysis on Federated Recommender System against Attribute Inference Attacks[J]. arXiv preprint arXiv:2205.11857, 2022.</a:t>
            </a:r>
          </a:p>
          <a:p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Yuan W, Yin H, Wu F, et al. Federated Unlearning for On-Device Recommendation[J]. arXiv preprint arXiv:2210.10958, 2022.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7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3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24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0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90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9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7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6763445" y="5206812"/>
            <a:ext cx="2072329" cy="45345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000">
                <a:solidFill>
                  <a:schemeClr val="accent1"/>
                </a:solidFill>
                <a:cs typeface="+mn-ea"/>
                <a:sym typeface="+mn-lt"/>
              </a:rPr>
              <a:t>2022</a:t>
            </a:r>
            <a:r>
              <a:rPr lang="zh-CN" altLang="en-US" sz="2000">
                <a:solidFill>
                  <a:schemeClr val="accent1"/>
                </a:solidFill>
                <a:cs typeface="+mn-ea"/>
                <a:sym typeface="+mn-lt"/>
              </a:rPr>
              <a:t>年</a:t>
            </a:r>
            <a:r>
              <a:rPr lang="en-US" altLang="zh-CN" sz="2000">
                <a:solidFill>
                  <a:schemeClr val="accent1"/>
                </a:solidFill>
                <a:cs typeface="+mn-ea"/>
                <a:sym typeface="+mn-lt"/>
              </a:rPr>
              <a:t>11</a:t>
            </a:r>
            <a:r>
              <a:rPr lang="zh-CN" altLang="en-US" sz="2000">
                <a:solidFill>
                  <a:schemeClr val="accent1"/>
                </a:solidFill>
                <a:cs typeface="+mn-ea"/>
                <a:sym typeface="+mn-lt"/>
              </a:rPr>
              <a:t>月</a:t>
            </a:r>
            <a:r>
              <a:rPr lang="en-US" altLang="zh-CN" sz="2000">
                <a:solidFill>
                  <a:schemeClr val="accent1"/>
                </a:solidFill>
                <a:cs typeface="+mn-ea"/>
                <a:sym typeface="+mn-lt"/>
              </a:rPr>
              <a:t>25</a:t>
            </a:r>
            <a:r>
              <a:rPr lang="zh-CN" altLang="en-US" sz="2000">
                <a:solidFill>
                  <a:schemeClr val="accent1"/>
                </a:solidFill>
                <a:cs typeface="+mn-ea"/>
                <a:sym typeface="+mn-lt"/>
              </a:rPr>
              <a:t>日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993F5B2-B1FA-4937-8A72-4D85BD9C8F1B}"/>
              </a:ext>
            </a:extLst>
          </p:cNvPr>
          <p:cNvSpPr/>
          <p:nvPr/>
        </p:nvSpPr>
        <p:spPr>
          <a:xfrm>
            <a:off x="7150366" y="4175765"/>
            <a:ext cx="1298489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成新宇</a:t>
            </a:r>
            <a:endParaRPr lang="en-US" altLang="zh-CN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B450EC-372C-4B17-8EBF-7BA40772B064}"/>
              </a:ext>
            </a:extLst>
          </p:cNvPr>
          <p:cNvSpPr txBox="1"/>
          <p:nvPr/>
        </p:nvSpPr>
        <p:spPr>
          <a:xfrm>
            <a:off x="4145993" y="1121907"/>
            <a:ext cx="7307237" cy="2767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zh-CN" sz="3700" b="1">
                <a:solidFill>
                  <a:schemeClr val="accent1"/>
                </a:solidFill>
                <a:cs typeface="+mn-ea"/>
              </a:rPr>
              <a:t>Poisoning Deep Learning Based Recommender Model in Federated Learning Scenarios</a:t>
            </a:r>
            <a:endParaRPr lang="zh-CN" altLang="en-US" sz="37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55AC684-8B5F-EEC9-E725-9DF20A72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Centralized Recommendation v.s. Federated Recommendation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8F786F-B481-4FCD-1D63-0F367A8F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70" y="1242363"/>
            <a:ext cx="9327068" cy="46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FDA4-36CB-4603-ADED-472EC9A3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30B35B-B3DE-4561-B521-E0D2D85B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Base Recommender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1B6A3-D55B-4FEE-AAA2-88FC64CF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59" y="1595338"/>
            <a:ext cx="5730341" cy="27837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A54D3A-483B-49AC-979C-C4D434AD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95" y="1118521"/>
            <a:ext cx="5391018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7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FDA4-36CB-4603-ADED-472EC9A3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30B35B-B3DE-4561-B521-E0D2D85B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Base Recommender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AE646D-925A-4A20-8FDE-CC399A20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359" y="4948462"/>
            <a:ext cx="2133785" cy="19127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73770B-1B28-4169-AFC0-1E3DB95E95AD}"/>
              </a:ext>
            </a:extLst>
          </p:cNvPr>
          <p:cNvSpPr txBox="1"/>
          <p:nvPr/>
        </p:nvSpPr>
        <p:spPr>
          <a:xfrm>
            <a:off x="2813051" y="5674022"/>
            <a:ext cx="2675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Parameter Set</a:t>
            </a:r>
            <a:r>
              <a:rPr lang="zh-CN" altLang="en-US" sz="2400" b="1" dirty="0">
                <a:solidFill>
                  <a:srgbClr val="7030A0"/>
                </a:solidFill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15F06C-830D-1B41-1FF4-82772928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1" y="846307"/>
            <a:ext cx="9048662" cy="42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351C0-549E-4683-A8BE-2730A162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218BCE-0EB6-44D1-A0E3-1D5ADBCE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B16F14-4DC2-41E9-909E-28E85479F7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338" y="1955690"/>
            <a:ext cx="6327973" cy="36942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D0379F-2E8E-4ACF-8068-B9E473E51646}"/>
              </a:ext>
            </a:extLst>
          </p:cNvPr>
          <p:cNvSpPr txBox="1"/>
          <p:nvPr/>
        </p:nvSpPr>
        <p:spPr>
          <a:xfrm>
            <a:off x="1927502" y="5620390"/>
            <a:ext cx="2915112" cy="68854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pc="100" dirty="0">
                <a:solidFill>
                  <a:srgbClr val="505122"/>
                </a:solidFill>
                <a:ea typeface="华文中宋" panose="02010600040101010101" pitchFamily="2" charset="-122"/>
              </a:rPr>
              <a:t>FAVG</a:t>
            </a:r>
            <a:r>
              <a:rPr lang="zh-CN" altLang="zh-CN" spc="100" dirty="0">
                <a:solidFill>
                  <a:srgbClr val="5051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算法流程示意图</a:t>
            </a:r>
            <a:r>
              <a:rPr lang="en-US" altLang="zh-CN" spc="100" baseline="30000" dirty="0">
                <a:solidFill>
                  <a:srgbClr val="505122"/>
                </a:solidFill>
                <a:ea typeface="华文中宋" panose="02010600040101010101" pitchFamily="2" charset="-122"/>
              </a:rPr>
              <a:t>[4]</a:t>
            </a:r>
            <a:endParaRPr lang="zh-CN" altLang="en-US" spc="100" baseline="30000" dirty="0">
              <a:solidFill>
                <a:srgbClr val="505122"/>
              </a:solidFill>
              <a:ea typeface="华文中宋" panose="0201060004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139FE0-E8F1-4822-847F-F981AF65F163}"/>
              </a:ext>
            </a:extLst>
          </p:cNvPr>
          <p:cNvSpPr/>
          <p:nvPr/>
        </p:nvSpPr>
        <p:spPr>
          <a:xfrm>
            <a:off x="2877104" y="2103120"/>
            <a:ext cx="877309" cy="4838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EC22A81-F0B0-4FA8-B8FA-DA50EB024254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3315759" y="2586994"/>
            <a:ext cx="0" cy="6126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0D4187F-5E80-4192-9353-969E9EC3EAD9}"/>
              </a:ext>
            </a:extLst>
          </p:cNvPr>
          <p:cNvCxnSpPr>
            <a:cxnSpLocks/>
          </p:cNvCxnSpPr>
          <p:nvPr/>
        </p:nvCxnSpPr>
        <p:spPr>
          <a:xfrm flipH="1">
            <a:off x="1095731" y="3429000"/>
            <a:ext cx="1206409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5A2E4-6949-4DE5-82E3-4B7BE1C2A034}"/>
              </a:ext>
            </a:extLst>
          </p:cNvPr>
          <p:cNvCxnSpPr>
            <a:cxnSpLocks/>
          </p:cNvCxnSpPr>
          <p:nvPr/>
        </p:nvCxnSpPr>
        <p:spPr>
          <a:xfrm>
            <a:off x="820599" y="3840480"/>
            <a:ext cx="0" cy="97894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9C4D83D-FB9B-423B-8025-51AAD25DE27D}"/>
              </a:ext>
            </a:extLst>
          </p:cNvPr>
          <p:cNvCxnSpPr>
            <a:cxnSpLocks/>
          </p:cNvCxnSpPr>
          <p:nvPr/>
        </p:nvCxnSpPr>
        <p:spPr>
          <a:xfrm>
            <a:off x="3315759" y="3841018"/>
            <a:ext cx="0" cy="97840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56E81A7-9D40-4B35-B670-430D8B52A2EA}"/>
              </a:ext>
            </a:extLst>
          </p:cNvPr>
          <p:cNvCxnSpPr>
            <a:cxnSpLocks/>
          </p:cNvCxnSpPr>
          <p:nvPr/>
        </p:nvCxnSpPr>
        <p:spPr>
          <a:xfrm>
            <a:off x="4335336" y="4994238"/>
            <a:ext cx="98970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2A8861-DD78-4D9F-BF1E-D7CF3ABD9E5B}"/>
              </a:ext>
            </a:extLst>
          </p:cNvPr>
          <p:cNvCxnSpPr>
            <a:cxnSpLocks/>
          </p:cNvCxnSpPr>
          <p:nvPr/>
        </p:nvCxnSpPr>
        <p:spPr>
          <a:xfrm flipV="1">
            <a:off x="5783636" y="3546258"/>
            <a:ext cx="0" cy="106984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B2E402-DC66-40D3-B4B3-962B64BEDE9A}"/>
              </a:ext>
            </a:extLst>
          </p:cNvPr>
          <p:cNvCxnSpPr>
            <a:cxnSpLocks/>
          </p:cNvCxnSpPr>
          <p:nvPr/>
        </p:nvCxnSpPr>
        <p:spPr>
          <a:xfrm>
            <a:off x="3754413" y="2406580"/>
            <a:ext cx="1891669" cy="915463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BA3D4CD-7E79-483D-910C-A7AC7A4FCDC7}"/>
              </a:ext>
            </a:extLst>
          </p:cNvPr>
          <p:cNvSpPr txBox="1"/>
          <p:nvPr/>
        </p:nvSpPr>
        <p:spPr>
          <a:xfrm>
            <a:off x="3381288" y="876951"/>
            <a:ext cx="5519542" cy="796839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100" dirty="0">
                <a:solidFill>
                  <a:srgbClr val="5051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联邦平均（</a:t>
            </a:r>
            <a:r>
              <a:rPr lang="en-US" altLang="zh-CN" sz="2400" b="1" dirty="0">
                <a:solidFill>
                  <a:srgbClr val="505122"/>
                </a:solidFill>
                <a:ea typeface="华文中宋" panose="02010600040101010101" pitchFamily="2" charset="-122"/>
              </a:rPr>
              <a:t>Federated Averaging</a:t>
            </a:r>
            <a:r>
              <a:rPr lang="zh-CN" altLang="en-US" sz="2400" b="1" spc="100" dirty="0">
                <a:solidFill>
                  <a:srgbClr val="5051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AABA2F-C46E-462C-A26F-F61A148059E5}"/>
              </a:ext>
            </a:extLst>
          </p:cNvPr>
          <p:cNvSpPr txBox="1"/>
          <p:nvPr/>
        </p:nvSpPr>
        <p:spPr>
          <a:xfrm>
            <a:off x="1727200" y="6385022"/>
            <a:ext cx="6726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[4] https://medium.com/tensorflow/introducing-tensorflow-federated-a4147aa20041</a:t>
            </a:r>
            <a:endParaRPr lang="zh-CN" alt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A09A63-9672-4413-8EA2-F9E228AA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82" y="1667816"/>
            <a:ext cx="5327827" cy="4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7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7999" y="3913911"/>
            <a:ext cx="3996000" cy="914400"/>
          </a:xfrm>
        </p:spPr>
        <p:txBody>
          <a:bodyPr/>
          <a:lstStyle/>
          <a:p>
            <a:r>
              <a:rPr lang="en-US" altLang="zh-CN">
                <a:cs typeface="+mn-ea"/>
                <a:sym typeface="+mn-lt"/>
              </a:rPr>
              <a:t>WSDM 2022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B25252-071C-7340-48CE-CD7A508E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7E2927E-E1C4-9714-6DC0-50529CCC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poisoning attack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2D959B-B80B-775C-F177-21061F1C6DAD}"/>
              </a:ext>
            </a:extLst>
          </p:cNvPr>
          <p:cNvSpPr txBox="1"/>
          <p:nvPr/>
        </p:nvSpPr>
        <p:spPr>
          <a:xfrm>
            <a:off x="370759" y="1152442"/>
            <a:ext cx="9201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通俗理解为：蓄意提升目标物品的推荐得分，使得推荐系统可以将该物品推荐给尽可能多的用户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B2BFB-D7B5-2228-7ECF-F0753EF1D407}"/>
              </a:ext>
            </a:extLst>
          </p:cNvPr>
          <p:cNvSpPr txBox="1"/>
          <p:nvPr/>
        </p:nvSpPr>
        <p:spPr>
          <a:xfrm>
            <a:off x="370759" y="198407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危害：一般出于经济驱动，会导致推荐得不公平，即攻击推荐系统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4BF6C9-6EF4-6EFE-5DC4-0540E5B2A8AF}"/>
              </a:ext>
            </a:extLst>
          </p:cNvPr>
          <p:cNvSpPr txBox="1"/>
          <p:nvPr/>
        </p:nvSpPr>
        <p:spPr>
          <a:xfrm>
            <a:off x="370759" y="27227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两种手段：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C63915-F02D-C1F0-877B-CD2766406168}"/>
              </a:ext>
            </a:extLst>
          </p:cNvPr>
          <p:cNvSpPr txBox="1"/>
          <p:nvPr/>
        </p:nvSpPr>
        <p:spPr>
          <a:xfrm>
            <a:off x="370759" y="3244334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data poisoning attack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FC6FA9-25E8-5B87-C422-491C073FFE5B}"/>
              </a:ext>
            </a:extLst>
          </p:cNvPr>
          <p:cNvSpPr txBox="1"/>
          <p:nvPr/>
        </p:nvSpPr>
        <p:spPr>
          <a:xfrm>
            <a:off x="660400" y="3739006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控制恶意用户生成假的交互数据，把目标物品推出来。即：操纵用户虚假评论、刷好评</a:t>
            </a:r>
            <a:endParaRPr lang="en-US" altLang="zh-CN"/>
          </a:p>
          <a:p>
            <a:r>
              <a:rPr lang="zh-CN" altLang="en-US"/>
              <a:t>基于真实的用户物品交互数据来生成定制的虚假交互数据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45E62B-F38A-3AF5-834A-23A7C222A192}"/>
              </a:ext>
            </a:extLst>
          </p:cNvPr>
          <p:cNvSpPr txBox="1"/>
          <p:nvPr/>
        </p:nvSpPr>
        <p:spPr>
          <a:xfrm>
            <a:off x="660400" y="4518727"/>
            <a:ext cx="983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缺点：单个用户的异常行为是容易被检测出来的；联邦特性：</a:t>
            </a:r>
            <a:r>
              <a:rPr lang="zh-CN" altLang="en-US">
                <a:solidFill>
                  <a:srgbClr val="FF0000"/>
                </a:solidFill>
              </a:rPr>
              <a:t>无法获取真实用户物品交互数据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5D0A8B-4EEF-B895-4228-21A0298B8C52}"/>
              </a:ext>
            </a:extLst>
          </p:cNvPr>
          <p:cNvSpPr txBox="1"/>
          <p:nvPr/>
        </p:nvSpPr>
        <p:spPr>
          <a:xfrm>
            <a:off x="370759" y="5068206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en-US" altLang="zh-CN" b="1">
                <a:solidFill>
                  <a:srgbClr val="00B0F0"/>
                </a:solidFill>
              </a:rPr>
              <a:t>model poisoning attack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14E745-86C7-C61D-7235-A9BCD4C4B711}"/>
              </a:ext>
            </a:extLst>
          </p:cNvPr>
          <p:cNvSpPr txBox="1"/>
          <p:nvPr/>
        </p:nvSpPr>
        <p:spPr>
          <a:xfrm>
            <a:off x="660400" y="54923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模型攻击，控制梯度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E4308D-1CB0-07BB-60F2-BE11DCFEE0B4}"/>
              </a:ext>
            </a:extLst>
          </p:cNvPr>
          <p:cNvSpPr txBox="1"/>
          <p:nvPr/>
        </p:nvSpPr>
        <p:spPr>
          <a:xfrm>
            <a:off x="660400" y="5894683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通过操纵梯度，改变几个受控制的恶意用户的本地模型参数</a:t>
            </a:r>
          </a:p>
        </p:txBody>
      </p:sp>
    </p:spTree>
    <p:extLst>
      <p:ext uri="{BB962C8B-B14F-4D97-AF65-F5344CB8AC3E}">
        <p14:creationId xmlns:p14="http://schemas.microsoft.com/office/powerpoint/2010/main" val="288986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26579D-5A07-26F5-1AE4-5B4B4D11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4B761F-5059-0F52-C9F7-A2CD91BE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问题与挑战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571705-359E-70D1-EFF0-1955A53E56DA}"/>
              </a:ext>
            </a:extLst>
          </p:cNvPr>
          <p:cNvSpPr txBox="1"/>
          <p:nvPr/>
        </p:nvSpPr>
        <p:spPr>
          <a:xfrm>
            <a:off x="334230" y="1229583"/>
            <a:ext cx="510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against centralized recommendation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6EAE6F-0553-43C7-AD3A-F82D36DCC2E1}"/>
              </a:ext>
            </a:extLst>
          </p:cNvPr>
          <p:cNvSpPr txBox="1"/>
          <p:nvPr/>
        </p:nvSpPr>
        <p:spPr>
          <a:xfrm>
            <a:off x="334230" y="1715188"/>
            <a:ext cx="397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against federated learning</a:t>
            </a: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E9D5616-5369-8007-F555-ED50DAF0B95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41590" y="1414249"/>
            <a:ext cx="1118342" cy="2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CFBA061-15CC-74A4-9509-08EA34CAAAC0}"/>
              </a:ext>
            </a:extLst>
          </p:cNvPr>
          <p:cNvCxnSpPr>
            <a:stCxn id="5" idx="3"/>
          </p:cNvCxnSpPr>
          <p:nvPr/>
        </p:nvCxnSpPr>
        <p:spPr>
          <a:xfrm flipV="1">
            <a:off x="4307562" y="1749385"/>
            <a:ext cx="2252370" cy="15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9A153BD-55CB-015E-973C-8772D71BB160}"/>
              </a:ext>
            </a:extLst>
          </p:cNvPr>
          <p:cNvSpPr txBox="1"/>
          <p:nvPr/>
        </p:nvSpPr>
        <p:spPr>
          <a:xfrm>
            <a:off x="6725303" y="1523680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aginst federated recommendation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EFB80E-A092-C1DC-AB01-03B8DAB028FA}"/>
              </a:ext>
            </a:extLst>
          </p:cNvPr>
          <p:cNvSpPr txBox="1"/>
          <p:nvPr/>
        </p:nvSpPr>
        <p:spPr>
          <a:xfrm>
            <a:off x="326387" y="2167160"/>
            <a:ext cx="539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Attacks against centralized recommendation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12A033-04E8-1459-1416-A607BD35965D}"/>
              </a:ext>
            </a:extLst>
          </p:cNvPr>
          <p:cNvSpPr txBox="1"/>
          <p:nvPr/>
        </p:nvSpPr>
        <p:spPr>
          <a:xfrm>
            <a:off x="326387" y="2588503"/>
            <a:ext cx="1008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根本原因：缺少先验全局信息，具体可指用户隐私数据、全局统计信息、全局</a:t>
            </a:r>
            <a:r>
              <a:rPr lang="en-US" altLang="zh-CN"/>
              <a:t>side information</a:t>
            </a:r>
            <a:r>
              <a:rPr lang="zh-CN" altLang="en-US"/>
              <a:t>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0ECC28-96FA-0F42-877F-36E28DD7E543}"/>
              </a:ext>
            </a:extLst>
          </p:cNvPr>
          <p:cNvSpPr txBox="1"/>
          <p:nvPr/>
        </p:nvSpPr>
        <p:spPr>
          <a:xfrm>
            <a:off x="334230" y="3047317"/>
            <a:ext cx="426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Attacks against federated learning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C6CEB7-1EC3-027D-C657-82E245932AAB}"/>
              </a:ext>
            </a:extLst>
          </p:cNvPr>
          <p:cNvSpPr txBox="1"/>
          <p:nvPr/>
        </p:nvSpPr>
        <p:spPr>
          <a:xfrm>
            <a:off x="326387" y="34918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任务不同，学习目标不同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62D9F8-F979-4028-3199-0DB4E85FCD0C}"/>
              </a:ext>
            </a:extLst>
          </p:cNvPr>
          <p:cNvSpPr txBox="1"/>
          <p:nvPr/>
        </p:nvSpPr>
        <p:spPr>
          <a:xfrm>
            <a:off x="326387" y="3912583"/>
            <a:ext cx="1088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传统的攻击联邦学习都是基于整个模型；而因为推荐模型的隐私异构性，</a:t>
            </a:r>
            <a:r>
              <a:rPr lang="zh-CN" altLang="zh-CN" sz="18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与</a:t>
            </a:r>
            <a:r>
              <a:rPr lang="zh-CN" altLang="zh-CN" sz="1800" b="1" kern="100">
                <a:solidFill>
                  <a:srgbClr val="1E55A5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用户独有</a:t>
            </a:r>
            <a:r>
              <a:rPr lang="zh-CN" altLang="zh-CN" sz="18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的特征信息相关的参数</a:t>
            </a:r>
            <a:r>
              <a:rPr lang="zh-CN" altLang="en-US" sz="18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只在本地更新</a:t>
            </a:r>
            <a:endParaRPr lang="en-US" altLang="zh-CN" sz="18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6C7E3C-F28E-D701-8CC8-F9D6B383AB39}"/>
              </a:ext>
            </a:extLst>
          </p:cNvPr>
          <p:cNvSpPr txBox="1"/>
          <p:nvPr/>
        </p:nvSpPr>
        <p:spPr>
          <a:xfrm>
            <a:off x="326387" y="5130890"/>
            <a:ext cx="93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Existing attacks with attacker’s prior knowledge are not applicable in FL scenarios.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1D108E-AA5A-0D0D-D126-5ABA4C1C33AB}"/>
              </a:ext>
            </a:extLst>
          </p:cNvPr>
          <p:cNvSpPr txBox="1"/>
          <p:nvPr/>
        </p:nvSpPr>
        <p:spPr>
          <a:xfrm>
            <a:off x="326387" y="5582657"/>
            <a:ext cx="872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Existing attacks without attacker’s prior knowledge have poor effectiveness.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E0F314-CB7A-EE11-8320-3CA85F82B3CE}"/>
              </a:ext>
            </a:extLst>
          </p:cNvPr>
          <p:cNvSpPr txBox="1"/>
          <p:nvPr/>
        </p:nvSpPr>
        <p:spPr>
          <a:xfrm>
            <a:off x="326387" y="4641349"/>
            <a:ext cx="210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Key challenges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9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01E1D6-D93C-FAAD-48DD-994F8389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5C40B3-0F9A-0373-6288-3F8D438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4644D3-B148-5500-81B8-CD15F8970EC8}"/>
              </a:ext>
            </a:extLst>
          </p:cNvPr>
          <p:cNvSpPr txBox="1"/>
          <p:nvPr/>
        </p:nvSpPr>
        <p:spPr>
          <a:xfrm>
            <a:off x="428018" y="1254868"/>
            <a:ext cx="997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利用推荐系统中固有的</a:t>
            </a:r>
            <a:r>
              <a:rPr lang="zh-CN" altLang="en-US" b="1">
                <a:solidFill>
                  <a:srgbClr val="FF0000"/>
                </a:solidFill>
              </a:rPr>
              <a:t>流行度偏差（</a:t>
            </a:r>
            <a:r>
              <a:rPr lang="en-US" altLang="zh-CN" b="1">
                <a:solidFill>
                  <a:srgbClr val="FF0000"/>
                </a:solidFill>
              </a:rPr>
              <a:t>popularity bias</a:t>
            </a:r>
            <a:r>
              <a:rPr lang="zh-CN" altLang="en-US" b="1">
                <a:solidFill>
                  <a:srgbClr val="FF0000"/>
                </a:solidFill>
              </a:rPr>
              <a:t>），</a:t>
            </a:r>
            <a:r>
              <a:rPr lang="zh-CN" altLang="en-US"/>
              <a:t>操控恶意用户上传</a:t>
            </a:r>
            <a:r>
              <a:rPr lang="zh-CN" altLang="en-US" b="1">
                <a:solidFill>
                  <a:srgbClr val="0070C0"/>
                </a:solidFill>
              </a:rPr>
              <a:t>定制的模型梯度</a:t>
            </a:r>
            <a:r>
              <a:rPr lang="zh-CN" altLang="en-US"/>
              <a:t>，将</a:t>
            </a:r>
            <a:r>
              <a:rPr lang="zh-CN" altLang="en-US">
                <a:solidFill>
                  <a:srgbClr val="FF0000"/>
                </a:solidFill>
              </a:rPr>
              <a:t>目标物品（通常是长尾物品）伪装成流行物品</a:t>
            </a:r>
            <a:r>
              <a:rPr lang="zh-CN" altLang="en-US"/>
              <a:t>，从而达到欺骗推荐系统的目的。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1D0C98-34B4-C59A-00D5-1567D3A43D61}"/>
              </a:ext>
            </a:extLst>
          </p:cNvPr>
          <p:cNvSpPr txBox="1"/>
          <p:nvPr/>
        </p:nvSpPr>
        <p:spPr>
          <a:xfrm>
            <a:off x="1338975" y="1871279"/>
            <a:ext cx="8405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联邦推荐系统在长尾分布的数据集上训练容易</a:t>
            </a:r>
            <a:r>
              <a:rPr lang="zh-CN" altLang="en-US">
                <a:solidFill>
                  <a:srgbClr val="FF0000"/>
                </a:solidFill>
              </a:rPr>
              <a:t>过度拟合</a:t>
            </a:r>
            <a:r>
              <a:rPr lang="zh-CN" altLang="en-US"/>
              <a:t>一小部分流行物品（</a:t>
            </a:r>
            <a:r>
              <a:rPr lang="en-US" altLang="zh-CN" b="1">
                <a:solidFill>
                  <a:srgbClr val="02409A"/>
                </a:solidFill>
              </a:rPr>
              <a:t>short-head</a:t>
            </a:r>
            <a:r>
              <a:rPr lang="zh-CN" altLang="en-US"/>
              <a:t>），忽视大量存在的长尾物品（</a:t>
            </a:r>
            <a:r>
              <a:rPr lang="en-US" altLang="zh-CN" b="1">
                <a:solidFill>
                  <a:srgbClr val="FF0000"/>
                </a:solidFill>
              </a:rPr>
              <a:t>long-tail</a:t>
            </a:r>
            <a:r>
              <a:rPr lang="zh-CN" altLang="en-US"/>
              <a:t>），造成“富者越富”、</a:t>
            </a:r>
            <a:r>
              <a:rPr lang="zh-CN" altLang="en-US" b="1">
                <a:solidFill>
                  <a:srgbClr val="FF0000"/>
                </a:solidFill>
              </a:rPr>
              <a:t>流行度偏差（</a:t>
            </a:r>
            <a:r>
              <a:rPr lang="en-US" altLang="zh-CN" b="1">
                <a:solidFill>
                  <a:srgbClr val="FF0000"/>
                </a:solidFill>
              </a:rPr>
              <a:t>popularity bias</a:t>
            </a:r>
            <a:r>
              <a:rPr lang="zh-CN" altLang="en-US" b="1">
                <a:solidFill>
                  <a:srgbClr val="FF0000"/>
                </a:solidFill>
              </a:rPr>
              <a:t>）</a:t>
            </a:r>
            <a:r>
              <a:rPr lang="zh-CN" altLang="en-US"/>
              <a:t>等问题。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C14F00-84F9-0D31-770B-67F8AECF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" t="2583" r="1296"/>
          <a:stretch/>
        </p:blipFill>
        <p:spPr>
          <a:xfrm>
            <a:off x="5819329" y="2681829"/>
            <a:ext cx="4178696" cy="3585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420318-3AB6-D91C-20B0-1BFAA15EE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4" y="2794609"/>
            <a:ext cx="4480354" cy="33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A53EE1-0226-8FEC-029C-9ED7D5F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965EA0-358E-745A-5D6C-B308C05A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popularity bias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72790-4664-5C57-2E87-275412C3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47" y="1400695"/>
            <a:ext cx="7274532" cy="20552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B0803E-901E-985D-E922-79D9F8A2ABD6}"/>
              </a:ext>
            </a:extLst>
          </p:cNvPr>
          <p:cNvSpPr txBox="1"/>
          <p:nvPr/>
        </p:nvSpPr>
        <p:spPr>
          <a:xfrm>
            <a:off x="807396" y="1041421"/>
            <a:ext cx="588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可视化 使用</a:t>
            </a:r>
            <a:r>
              <a:rPr lang="en-US" altLang="zh-CN"/>
              <a:t>NCF</a:t>
            </a:r>
            <a:r>
              <a:rPr lang="zh-CN" altLang="en-US"/>
              <a:t>学到的</a:t>
            </a:r>
            <a:r>
              <a:rPr lang="en-US" altLang="zh-CN"/>
              <a:t>item embeddings</a:t>
            </a:r>
            <a:r>
              <a:rPr lang="zh-CN" altLang="en-US"/>
              <a:t>（用</a:t>
            </a:r>
            <a:r>
              <a:rPr lang="en-US" altLang="zh-CN"/>
              <a:t>t-SNE </a:t>
            </a:r>
            <a:r>
              <a:rPr lang="zh-CN" altLang="en-US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04C3CA-0760-3060-27C0-649A4EDE49D1}"/>
              </a:ext>
            </a:extLst>
          </p:cNvPr>
          <p:cNvSpPr txBox="1"/>
          <p:nvPr/>
        </p:nvSpPr>
        <p:spPr>
          <a:xfrm>
            <a:off x="903219" y="3455926"/>
            <a:ext cx="1038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物品分成三类：</a:t>
            </a:r>
            <a:r>
              <a:rPr lang="en-US" altLang="zh-CN"/>
              <a:t>top 10% (high popularity), top 10% to 45% (medium popularity), and the last 55% (low popularity)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7B0DA3-A9E2-6AED-6B3E-C2807E06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8" y="4186660"/>
            <a:ext cx="2412060" cy="17031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3E0EAB-1101-CA2D-2EAC-CC2A464F74C5}"/>
              </a:ext>
            </a:extLst>
          </p:cNvPr>
          <p:cNvSpPr txBox="1"/>
          <p:nvPr/>
        </p:nvSpPr>
        <p:spPr>
          <a:xfrm>
            <a:off x="2293837" y="4182217"/>
            <a:ext cx="760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DNN</a:t>
            </a:r>
            <a:r>
              <a:rPr lang="zh-CN" altLang="en-US"/>
              <a:t>构建</a:t>
            </a:r>
            <a:r>
              <a:rPr lang="en-US" altLang="zh-CN"/>
              <a:t>3</a:t>
            </a:r>
            <a:r>
              <a:rPr lang="zh-CN" altLang="en-US"/>
              <a:t>分类的</a:t>
            </a:r>
            <a:r>
              <a:rPr lang="en-US" altLang="zh-CN"/>
              <a:t>popularity estimator</a:t>
            </a:r>
            <a:r>
              <a:rPr lang="zh-CN" altLang="en-US"/>
              <a:t>，输入为</a:t>
            </a:r>
            <a:r>
              <a:rPr lang="en-US" altLang="zh-CN"/>
              <a:t>item embeddings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7A1048-F901-A458-803F-FAEE6B53107D}"/>
              </a:ext>
            </a:extLst>
          </p:cNvPr>
          <p:cNvSpPr txBox="1"/>
          <p:nvPr/>
        </p:nvSpPr>
        <p:spPr>
          <a:xfrm>
            <a:off x="2476314" y="467530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这些小实验的作用：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BECDF5-49F6-E277-46A3-446C16A2573E}"/>
              </a:ext>
            </a:extLst>
          </p:cNvPr>
          <p:cNvSpPr txBox="1"/>
          <p:nvPr/>
        </p:nvSpPr>
        <p:spPr>
          <a:xfrm>
            <a:off x="2723746" y="5141825"/>
            <a:ext cx="533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item embeddings </a:t>
            </a:r>
            <a:r>
              <a:rPr lang="zh-CN" altLang="en-US"/>
              <a:t>与 </a:t>
            </a:r>
            <a:r>
              <a:rPr lang="en-US" altLang="zh-CN"/>
              <a:t>popularity </a:t>
            </a:r>
            <a:r>
              <a:rPr lang="zh-CN" altLang="en-US"/>
              <a:t>存在着联系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500E0C-3A7E-57D9-DBE7-D70B4D8327E5}"/>
              </a:ext>
            </a:extLst>
          </p:cNvPr>
          <p:cNvSpPr txBox="1"/>
          <p:nvPr/>
        </p:nvSpPr>
        <p:spPr>
          <a:xfrm>
            <a:off x="2723746" y="5631913"/>
            <a:ext cx="899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利用可参与参数聚合的</a:t>
            </a:r>
            <a:r>
              <a:rPr lang="en-US" altLang="zh-CN"/>
              <a:t>item embeddings </a:t>
            </a:r>
            <a:r>
              <a:rPr lang="zh-CN" altLang="en-US"/>
              <a:t>来实现</a:t>
            </a:r>
            <a:r>
              <a:rPr lang="en-US" altLang="zh-CN"/>
              <a:t>model poisoning attack </a:t>
            </a:r>
            <a:r>
              <a:rPr lang="zh-CN" altLang="en-US"/>
              <a:t>是可行的</a:t>
            </a:r>
          </a:p>
        </p:txBody>
      </p:sp>
    </p:spTree>
    <p:extLst>
      <p:ext uri="{BB962C8B-B14F-4D97-AF65-F5344CB8AC3E}">
        <p14:creationId xmlns:p14="http://schemas.microsoft.com/office/powerpoint/2010/main" val="356469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7A091C-CFA8-0E17-0C4D-42A9DFB5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5636C6-1DCF-0921-5845-9CBE588A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推荐模型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93BA08B-B67C-7E5F-DEBA-927C6DE0B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58136"/>
                  </p:ext>
                </p:extLst>
              </p:nvPr>
            </p:nvGraphicFramePr>
            <p:xfrm>
              <a:off x="323343" y="1303832"/>
              <a:ext cx="4579264" cy="3155950"/>
            </p:xfrm>
            <a:graphic>
              <a:graphicData uri="http://schemas.openxmlformats.org/drawingml/2006/table">
                <a:tbl>
                  <a:tblPr firstRow="1" firstCol="1" bandRow="1">
                    <a:tableStyleId>{69CF1AB2-1976-4502-BF36-3FF5EA218861}</a:tableStyleId>
                  </a:tblPr>
                  <a:tblGrid>
                    <a:gridCol w="1511378">
                      <a:extLst>
                        <a:ext uri="{9D8B030D-6E8A-4147-A177-3AD203B41FA5}">
                          <a16:colId xmlns:a16="http://schemas.microsoft.com/office/drawing/2014/main" val="1492393935"/>
                        </a:ext>
                      </a:extLst>
                    </a:gridCol>
                    <a:gridCol w="3067886">
                      <a:extLst>
                        <a:ext uri="{9D8B030D-6E8A-4147-A177-3AD203B41FA5}">
                          <a16:colId xmlns:a16="http://schemas.microsoft.com/office/drawing/2014/main" val="206128464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符号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描述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080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i="1" kern="100">
                              <a:effectLst/>
                            </a:rPr>
                            <a:t>U</a:t>
                          </a:r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系统中包含的用户集合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214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i="1" kern="100">
                              <a:effectLst/>
                            </a:rPr>
                            <a:t>V</a:t>
                          </a:r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系统中包含的物品集合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532340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i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55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8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物品</a:t>
                          </a:r>
                          <a:r>
                            <a:rPr lang="en-US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j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460188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𝒊𝒋</m:t>
                                    </m:r>
                                  </m:sub>
                                </m:sSub>
                                <m:r>
                                  <a:rPr lang="en-US" altLang="zh-CN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</a:rPr>
                            <a:t>i</a:t>
                          </a:r>
                          <a:r>
                            <a:rPr lang="zh-CN" altLang="en-US" sz="1800" kern="100">
                              <a:effectLst/>
                            </a:rPr>
                            <a:t>与物品</a:t>
                          </a:r>
                          <a:r>
                            <a:rPr lang="en-US" altLang="zh-CN" sz="1800" kern="100">
                              <a:effectLst/>
                            </a:rPr>
                            <a:t>j</a:t>
                          </a:r>
                          <a:r>
                            <a:rPr lang="zh-CN" altLang="en-US" sz="1800" kern="100">
                              <a:effectLst/>
                            </a:rPr>
                            <a:t>有过交互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77301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𝒊𝒋</m:t>
                                    </m:r>
                                  </m:sub>
                                </m:sSub>
                                <m:r>
                                  <a:rPr lang="en-US" altLang="zh-CN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zh-CN" sz="1800" kern="100">
                              <a:effectLst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</a:rPr>
                            <a:t>i</a:t>
                          </a:r>
                          <a:r>
                            <a:rPr lang="zh-CN" altLang="en-US" sz="1800" kern="100">
                              <a:effectLst/>
                            </a:rPr>
                            <a:t>与物品</a:t>
                          </a:r>
                          <a:r>
                            <a:rPr lang="en-US" altLang="zh-CN" sz="1800" kern="100">
                              <a:effectLst/>
                            </a:rPr>
                            <a:t>j</a:t>
                          </a:r>
                          <a:r>
                            <a:rPr lang="zh-CN" altLang="en-US" sz="1800" kern="100">
                              <a:effectLst/>
                            </a:rPr>
                            <a:t>没有交互过</a:t>
                          </a:r>
                          <a:endParaRPr lang="zh-CN" alt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124540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l-GR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θ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</a:rPr>
                            <a:t>可训练的参数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142840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800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𝒊𝒋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</a:rPr>
                            <a:t>预测评分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128542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目标物品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36178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zh-CN" sz="18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被操纵的恶意用户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39491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93BA08B-B67C-7E5F-DEBA-927C6DE0B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58136"/>
                  </p:ext>
                </p:extLst>
              </p:nvPr>
            </p:nvGraphicFramePr>
            <p:xfrm>
              <a:off x="323343" y="1303832"/>
              <a:ext cx="4579264" cy="3155950"/>
            </p:xfrm>
            <a:graphic>
              <a:graphicData uri="http://schemas.openxmlformats.org/drawingml/2006/table">
                <a:tbl>
                  <a:tblPr firstRow="1" firstCol="1" bandRow="1">
                    <a:tableStyleId>{69CF1AB2-1976-4502-BF36-3FF5EA218861}</a:tableStyleId>
                  </a:tblPr>
                  <a:tblGrid>
                    <a:gridCol w="1511378">
                      <a:extLst>
                        <a:ext uri="{9D8B030D-6E8A-4147-A177-3AD203B41FA5}">
                          <a16:colId xmlns:a16="http://schemas.microsoft.com/office/drawing/2014/main" val="1492393935"/>
                        </a:ext>
                      </a:extLst>
                    </a:gridCol>
                    <a:gridCol w="3067886">
                      <a:extLst>
                        <a:ext uri="{9D8B030D-6E8A-4147-A177-3AD203B41FA5}">
                          <a16:colId xmlns:a16="http://schemas.microsoft.com/office/drawing/2014/main" val="20612846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符号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描述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0806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i="1" kern="100">
                              <a:effectLst/>
                            </a:rPr>
                            <a:t>U</a:t>
                          </a:r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系统中包含的用户集合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2141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i="1" kern="100">
                              <a:effectLst/>
                            </a:rPr>
                            <a:t>V</a:t>
                          </a:r>
                          <a:endParaRPr lang="zh-CN" sz="1800" i="1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系统中包含的物品集合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5323405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328889" r="-204032" b="-7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i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5584692"/>
                      </a:ext>
                    </a:extLst>
                  </a:tr>
                  <a:tr h="3003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386000" r="-204032" b="-6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物品</a:t>
                          </a:r>
                          <a:r>
                            <a:rPr lang="en-US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j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46018884"/>
                      </a:ext>
                    </a:extLst>
                  </a:tr>
                  <a:tr h="3003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495918" r="-204032" b="-5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sz="1800" kern="100">
                              <a:effectLst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</a:rPr>
                            <a:t>i</a:t>
                          </a:r>
                          <a:r>
                            <a:rPr lang="zh-CN" altLang="en-US" sz="1800" kern="100">
                              <a:effectLst/>
                            </a:rPr>
                            <a:t>与物品</a:t>
                          </a:r>
                          <a:r>
                            <a:rPr lang="en-US" altLang="zh-CN" sz="1800" kern="100">
                              <a:effectLst/>
                            </a:rPr>
                            <a:t>j</a:t>
                          </a:r>
                          <a:r>
                            <a:rPr lang="zh-CN" altLang="en-US" sz="1800" kern="100">
                              <a:effectLst/>
                            </a:rPr>
                            <a:t>有过交互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7730187"/>
                      </a:ext>
                    </a:extLst>
                  </a:tr>
                  <a:tr h="3003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584000" r="-20403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zh-CN" sz="1800" kern="100">
                              <a:effectLst/>
                            </a:rPr>
                            <a:t>用户</a:t>
                          </a:r>
                          <a:r>
                            <a:rPr lang="en-US" altLang="zh-CN" sz="1800" kern="100">
                              <a:effectLst/>
                            </a:rPr>
                            <a:t>i</a:t>
                          </a:r>
                          <a:r>
                            <a:rPr lang="zh-CN" altLang="en-US" sz="1800" kern="100">
                              <a:effectLst/>
                            </a:rPr>
                            <a:t>与物品</a:t>
                          </a:r>
                          <a:r>
                            <a:rPr lang="en-US" altLang="zh-CN" sz="1800" kern="100">
                              <a:effectLst/>
                            </a:rPr>
                            <a:t>j</a:t>
                          </a:r>
                          <a:r>
                            <a:rPr lang="zh-CN" altLang="en-US" sz="1800" kern="100">
                              <a:effectLst/>
                            </a:rPr>
                            <a:t>没有交互过</a:t>
                          </a:r>
                          <a:endParaRPr lang="zh-CN" alt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124540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l-GR" altLang="zh-CN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θ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</a:rPr>
                            <a:t>可训练的参数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14284087"/>
                      </a:ext>
                    </a:extLst>
                  </a:tr>
                  <a:tr h="3003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789796" r="-204032" b="-2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</a:rPr>
                            <a:t>预测评分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12854213"/>
                      </a:ext>
                    </a:extLst>
                  </a:tr>
                  <a:tr h="3086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854902" r="-204032" b="-1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目标物品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36178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03" t="-1082222" r="-204032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kern="10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被操纵的恶意用户</a:t>
                          </a:r>
                          <a:endParaRPr lang="zh-CN" sz="18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394918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EAF251E-44B0-F57C-7571-911B765831A3}"/>
              </a:ext>
            </a:extLst>
          </p:cNvPr>
          <p:cNvSpPr txBox="1"/>
          <p:nvPr/>
        </p:nvSpPr>
        <p:spPr>
          <a:xfrm>
            <a:off x="5175359" y="9128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联邦推荐系统的目标：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85EA2F-4324-4186-4EFA-CF0F28B5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20" y="1398228"/>
            <a:ext cx="5185922" cy="6108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8AAA53-A21B-29A4-7095-E9172646FF12}"/>
              </a:ext>
            </a:extLst>
          </p:cNvPr>
          <p:cNvSpPr txBox="1"/>
          <p:nvPr/>
        </p:nvSpPr>
        <p:spPr>
          <a:xfrm>
            <a:off x="5195753" y="22210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本地损失函数：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2754EE-5268-AD8A-9D67-6B207F41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94" y="2755843"/>
            <a:ext cx="5894137" cy="5607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026E53-EE91-7B66-DB04-D7F78720E860}"/>
              </a:ext>
            </a:extLst>
          </p:cNvPr>
          <p:cNvSpPr txBox="1"/>
          <p:nvPr/>
        </p:nvSpPr>
        <p:spPr>
          <a:xfrm>
            <a:off x="5195753" y="35562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服务器端聚合：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94D870-74B1-8D79-B612-135C8770C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97600"/>
            <a:ext cx="3560133" cy="5607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DA13DC2-1904-C015-EB49-A184BC95072E}"/>
              </a:ext>
            </a:extLst>
          </p:cNvPr>
          <p:cNvSpPr txBox="1"/>
          <p:nvPr/>
        </p:nvSpPr>
        <p:spPr>
          <a:xfrm>
            <a:off x="323343" y="50673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对于每个被操纵的恶意用户：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C72F9F-2608-7666-4837-5B584350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830" y="4923074"/>
            <a:ext cx="1354793" cy="5384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33445B-D34B-53BB-3D05-75BBE9D40FD4}"/>
              </a:ext>
            </a:extLst>
          </p:cNvPr>
          <p:cNvSpPr txBox="1"/>
          <p:nvPr/>
        </p:nvSpPr>
        <p:spPr>
          <a:xfrm>
            <a:off x="355600" y="5727700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模型参数还是那么多参数</a:t>
            </a:r>
            <a:r>
              <a:rPr lang="el-GR" altLang="zh-CN"/>
              <a:t>θ</a:t>
            </a:r>
            <a:r>
              <a:rPr lang="zh-CN" altLang="en-US"/>
              <a:t>，改变的是训练出的参数梯度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CE0466-AED1-75D8-B9F2-E864BFE9D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720" y="5516007"/>
            <a:ext cx="1899616" cy="6286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F71540B-986C-C320-A5FF-515B45C61C8D}"/>
              </a:ext>
            </a:extLst>
          </p:cNvPr>
          <p:cNvSpPr txBox="1"/>
          <p:nvPr/>
        </p:nvSpPr>
        <p:spPr>
          <a:xfrm>
            <a:off x="8494423" y="56906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新的本地损失函数</a:t>
            </a:r>
            <a:r>
              <a:rPr lang="zh-CN" altLang="en-US"/>
              <a:t>、本地学习目标</a:t>
            </a:r>
          </a:p>
        </p:txBody>
      </p:sp>
    </p:spTree>
    <p:extLst>
      <p:ext uri="{BB962C8B-B14F-4D97-AF65-F5344CB8AC3E}">
        <p14:creationId xmlns:p14="http://schemas.microsoft.com/office/powerpoint/2010/main" val="144160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D2ACF-AF96-4560-8D27-01451EEC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DBF1676-F5CC-43F7-9D2F-06154C0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D38798-700D-8AC0-0A60-4F9B4B43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08" y="0"/>
            <a:ext cx="6939863" cy="2548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E52E9F-A922-4435-F8F8-EB54BB54675A}"/>
              </a:ext>
            </a:extLst>
          </p:cNvPr>
          <p:cNvSpPr/>
          <p:nvPr/>
        </p:nvSpPr>
        <p:spPr>
          <a:xfrm>
            <a:off x="6293796" y="0"/>
            <a:ext cx="690664" cy="321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2CC303-8291-1372-3BE8-40F50002AC89}"/>
              </a:ext>
            </a:extLst>
          </p:cNvPr>
          <p:cNvSpPr txBox="1"/>
          <p:nvPr/>
        </p:nvSpPr>
        <p:spPr>
          <a:xfrm>
            <a:off x="5486399" y="321013"/>
            <a:ext cx="45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CCF(</a:t>
            </a:r>
            <a:r>
              <a:rPr lang="zh-CN" altLang="en-US" sz="1600"/>
              <a:t>数据库／数据挖掘／内容检索</a:t>
            </a:r>
            <a:r>
              <a:rPr lang="en-US" altLang="zh-CN" sz="1600"/>
              <a:t>)</a:t>
            </a:r>
            <a:r>
              <a:rPr lang="zh-CN" altLang="en-US" sz="1600"/>
              <a:t>方向</a:t>
            </a:r>
            <a:r>
              <a:rPr lang="en-US" altLang="zh-CN" sz="1600"/>
              <a:t>B</a:t>
            </a:r>
            <a:r>
              <a:rPr lang="zh-CN" altLang="en-US" sz="1600"/>
              <a:t>类会议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2E2E2A-67E0-E7D1-CE05-41F9B950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04" y="2698166"/>
            <a:ext cx="5336849" cy="1638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CCD6E3-5054-AFBF-0A32-D7AC9D5C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75" y="4319428"/>
            <a:ext cx="5826625" cy="15406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66581D3-0747-5754-622C-FA43522C82C4}"/>
              </a:ext>
            </a:extLst>
          </p:cNvPr>
          <p:cNvSpPr txBox="1"/>
          <p:nvPr/>
        </p:nvSpPr>
        <p:spPr>
          <a:xfrm>
            <a:off x="8218420" y="5995214"/>
            <a:ext cx="350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CCF</a:t>
            </a:r>
            <a:r>
              <a:rPr lang="zh-CN" altLang="en-US"/>
              <a:t>（人工智能）方向</a:t>
            </a:r>
            <a:r>
              <a:rPr lang="en-US" altLang="zh-CN"/>
              <a:t>A</a:t>
            </a:r>
            <a:r>
              <a:rPr lang="zh-CN" altLang="en-US"/>
              <a:t>类会议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0CF0BF-27C6-F29A-015F-3EF3688A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71" y="2727213"/>
            <a:ext cx="5875529" cy="17679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A7E04E-A377-EADD-7611-523E84E11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1" y="4577691"/>
            <a:ext cx="5985731" cy="13290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BF64CF2-FDCB-E064-32AE-C38E9BD6E4C5}"/>
              </a:ext>
            </a:extLst>
          </p:cNvPr>
          <p:cNvSpPr txBox="1"/>
          <p:nvPr/>
        </p:nvSpPr>
        <p:spPr>
          <a:xfrm>
            <a:off x="420920" y="599521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ICDE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A41002-1DBF-C1A6-F803-4E92E8D7E807}"/>
              </a:ext>
            </a:extLst>
          </p:cNvPr>
          <p:cNvSpPr txBox="1"/>
          <p:nvPr/>
        </p:nvSpPr>
        <p:spPr>
          <a:xfrm>
            <a:off x="1737306" y="5983744"/>
            <a:ext cx="45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CCF(</a:t>
            </a:r>
            <a:r>
              <a:rPr lang="zh-CN" altLang="en-US" sz="1600"/>
              <a:t>数据库／数据挖掘／内容检索</a:t>
            </a:r>
            <a:r>
              <a:rPr lang="en-US" altLang="zh-CN" sz="1600"/>
              <a:t>)</a:t>
            </a:r>
            <a:r>
              <a:rPr lang="zh-CN" altLang="en-US" sz="1600"/>
              <a:t>方向</a:t>
            </a:r>
            <a:r>
              <a:rPr lang="en-US" altLang="zh-CN" sz="1600"/>
              <a:t>A</a:t>
            </a:r>
            <a:r>
              <a:rPr lang="zh-CN" altLang="en-US" sz="1600"/>
              <a:t>类会议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559090-A569-1A92-8450-63BF65CEFCF5}"/>
              </a:ext>
            </a:extLst>
          </p:cNvPr>
          <p:cNvSpPr/>
          <p:nvPr/>
        </p:nvSpPr>
        <p:spPr>
          <a:xfrm>
            <a:off x="7634760" y="2698166"/>
            <a:ext cx="4089492" cy="388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91B3D3-1CE2-CC7D-6579-800A05132114}"/>
              </a:ext>
            </a:extLst>
          </p:cNvPr>
          <p:cNvCxnSpPr>
            <a:cxnSpLocks/>
          </p:cNvCxnSpPr>
          <p:nvPr/>
        </p:nvCxnSpPr>
        <p:spPr>
          <a:xfrm flipV="1">
            <a:off x="9259462" y="1865270"/>
            <a:ext cx="858963" cy="83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3553493-8049-D550-5F7D-CAFC1B67D2E6}"/>
              </a:ext>
            </a:extLst>
          </p:cNvPr>
          <p:cNvCxnSpPr>
            <a:cxnSpLocks/>
          </p:cNvCxnSpPr>
          <p:nvPr/>
        </p:nvCxnSpPr>
        <p:spPr>
          <a:xfrm>
            <a:off x="9149228" y="980321"/>
            <a:ext cx="969197" cy="51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星形: 五角 28">
            <a:extLst>
              <a:ext uri="{FF2B5EF4-FFF2-40B4-BE49-F238E27FC236}">
                <a16:creationId xmlns:a16="http://schemas.microsoft.com/office/drawing/2014/main" id="{BB833130-E61B-6325-795D-61D3973BDB4E}"/>
              </a:ext>
            </a:extLst>
          </p:cNvPr>
          <p:cNvSpPr/>
          <p:nvPr/>
        </p:nvSpPr>
        <p:spPr>
          <a:xfrm>
            <a:off x="10230931" y="1359083"/>
            <a:ext cx="817123" cy="661480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4B6AA03-1A19-9BDE-F4D9-AFF6189EF5A7}"/>
              </a:ext>
            </a:extLst>
          </p:cNvPr>
          <p:cNvSpPr/>
          <p:nvPr/>
        </p:nvSpPr>
        <p:spPr>
          <a:xfrm>
            <a:off x="2256817" y="2695668"/>
            <a:ext cx="2422187" cy="602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04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09A1DE-C961-7E64-872E-8D88046F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531EE9-C025-F089-7CE5-134DAC1B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恶意用户本地损失函数总览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87A62-EA2C-C8F0-A45B-AD93BC7FEFAE}"/>
              </a:ext>
            </a:extLst>
          </p:cNvPr>
          <p:cNvSpPr txBox="1"/>
          <p:nvPr/>
        </p:nvSpPr>
        <p:spPr>
          <a:xfrm>
            <a:off x="393700" y="116840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有限的全局可知信息：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71454C-F3DD-05F4-0B37-8FF87F02A482}"/>
              </a:ext>
            </a:extLst>
          </p:cNvPr>
          <p:cNvSpPr txBox="1"/>
          <p:nvPr/>
        </p:nvSpPr>
        <p:spPr>
          <a:xfrm>
            <a:off x="393700" y="1688068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每一轮全局模型，不包括正常用户的嵌入参数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72B78C-880C-F63B-0A74-F99AE5472068}"/>
              </a:ext>
            </a:extLst>
          </p:cNvPr>
          <p:cNvSpPr txBox="1"/>
          <p:nvPr/>
        </p:nvSpPr>
        <p:spPr>
          <a:xfrm>
            <a:off x="393700" y="223897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可以获取并更改受操控节点的本地模型和梯度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126BD-32A9-681E-177C-9A7B84667F70}"/>
              </a:ext>
            </a:extLst>
          </p:cNvPr>
          <p:cNvSpPr txBox="1"/>
          <p:nvPr/>
        </p:nvSpPr>
        <p:spPr>
          <a:xfrm>
            <a:off x="393700" y="2802572"/>
            <a:ext cx="92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3. </a:t>
            </a:r>
            <a:r>
              <a:rPr lang="zh-CN" altLang="en-US"/>
              <a:t>可获取整个物品集的相关信息，包括一些反应物品流行度的</a:t>
            </a:r>
            <a:r>
              <a:rPr lang="en-US" altLang="zh-CN"/>
              <a:t>side information</a:t>
            </a:r>
            <a:r>
              <a:rPr lang="zh-CN" altLang="en-US"/>
              <a:t>（争议）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A3F978-C0B3-8095-A13F-F3F69F58992F}"/>
              </a:ext>
            </a:extLst>
          </p:cNvPr>
          <p:cNvSpPr txBox="1"/>
          <p:nvPr/>
        </p:nvSpPr>
        <p:spPr>
          <a:xfrm>
            <a:off x="393700" y="335347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即：没有正常用户的交互数据与用户画像参数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CF2BCC-D017-7A6B-D010-1D68307AF7CD}"/>
              </a:ext>
            </a:extLst>
          </p:cNvPr>
          <p:cNvSpPr txBox="1"/>
          <p:nvPr/>
        </p:nvSpPr>
        <p:spPr>
          <a:xfrm>
            <a:off x="393700" y="398206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恶意用户本地损失函数：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D58250-FA72-FFB6-B084-C737C645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6" y="4529872"/>
            <a:ext cx="3435235" cy="528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B34448-964A-1F58-A20E-C47F37EF3BFC}"/>
              </a:ext>
            </a:extLst>
          </p:cNvPr>
          <p:cNvSpPr txBox="1"/>
          <p:nvPr/>
        </p:nvSpPr>
        <p:spPr>
          <a:xfrm>
            <a:off x="4661614" y="4160540"/>
            <a:ext cx="526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显示提升限制（</a:t>
            </a:r>
            <a:r>
              <a:rPr lang="en-US" altLang="zh-CN" sz="1800"/>
              <a:t>explicit promotion constraint</a:t>
            </a:r>
            <a:r>
              <a:rPr lang="zh-CN" altLang="en-US"/>
              <a:t>）：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55A4F0-CE11-964E-726D-C5481F17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88" y="4528537"/>
            <a:ext cx="3212112" cy="5298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C62AEF-D72D-07F1-9C45-E64BF7153430}"/>
              </a:ext>
            </a:extLst>
          </p:cNvPr>
          <p:cNvSpPr txBox="1"/>
          <p:nvPr/>
        </p:nvSpPr>
        <p:spPr>
          <a:xfrm>
            <a:off x="4661614" y="5139085"/>
            <a:ext cx="617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流行度融合限制（</a:t>
            </a:r>
            <a:r>
              <a:rPr lang="en-US" altLang="zh-CN" sz="1800"/>
              <a:t>popularity obfuscation constraint</a:t>
            </a:r>
            <a:r>
              <a:rPr lang="zh-CN" altLang="en-US"/>
              <a:t>）：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DCD255-A772-8D8D-9680-EB1741DA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288" y="5518508"/>
            <a:ext cx="3759250" cy="4614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8F17E7-3108-B646-1B91-FE43B6D09B39}"/>
              </a:ext>
            </a:extLst>
          </p:cNvPr>
          <p:cNvSpPr txBox="1"/>
          <p:nvPr/>
        </p:nvSpPr>
        <p:spPr>
          <a:xfrm>
            <a:off x="4661614" y="5990093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距离限制（</a:t>
            </a:r>
            <a:r>
              <a:rPr lang="en-US" altLang="zh-CN"/>
              <a:t>distance constraint</a:t>
            </a:r>
            <a:r>
              <a:rPr lang="zh-CN" altLang="en-US"/>
              <a:t>）：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F9B48F3-7158-CE8E-F036-C2CA94306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288" y="6356349"/>
            <a:ext cx="4335023" cy="5016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E647E-6858-62DB-8A9B-6542EE7F0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94" b="1"/>
          <a:stretch/>
        </p:blipFill>
        <p:spPr>
          <a:xfrm>
            <a:off x="6131035" y="877279"/>
            <a:ext cx="5667265" cy="19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8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E736BF-5734-CFE7-4052-7CF227FB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634443-8C63-D76D-C1C1-59B914E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Explicit Promotion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6E7A6B-950E-8894-7E5D-FB4CEC1CA759}"/>
              </a:ext>
            </a:extLst>
          </p:cNvPr>
          <p:cNvSpPr txBox="1"/>
          <p:nvPr/>
        </p:nvSpPr>
        <p:spPr>
          <a:xfrm>
            <a:off x="673100" y="1485900"/>
            <a:ext cx="785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至少让每个受操纵的用户被推荐此物品，就像</a:t>
            </a:r>
            <a:r>
              <a:rPr lang="en-US" altLang="zh-CN"/>
              <a:t>data poisoning</a:t>
            </a:r>
            <a:r>
              <a:rPr lang="zh-CN" altLang="en-US"/>
              <a:t>中的虚假评论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6C2CE-2BDB-C7AF-DF06-B88B2407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231" y="2312433"/>
            <a:ext cx="4314965" cy="7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31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C69E2E-36C7-DEE5-C627-05B801C1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B8025A-CD66-A166-078F-FF646663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Popularity Obfuscation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ECA51E-7AB9-4702-41FE-23EB5A8488F0}"/>
              </a:ext>
            </a:extLst>
          </p:cNvPr>
          <p:cNvSpPr txBox="1"/>
          <p:nvPr/>
        </p:nvSpPr>
        <p:spPr>
          <a:xfrm>
            <a:off x="584201" y="1447800"/>
            <a:ext cx="1109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item embedding</a:t>
            </a:r>
            <a:r>
              <a:rPr lang="zh-CN" altLang="en-US"/>
              <a:t>的向量隐空间（</a:t>
            </a:r>
            <a:r>
              <a:rPr lang="en-US" altLang="zh-CN"/>
              <a:t>latent space</a:t>
            </a:r>
            <a:r>
              <a:rPr lang="zh-CN" altLang="en-US"/>
              <a:t>）中，让目标物品不断向流行物品在语义上（</a:t>
            </a:r>
            <a:r>
              <a:rPr lang="en-US" altLang="zh-CN"/>
              <a:t>semantically</a:t>
            </a:r>
            <a:r>
              <a:rPr lang="zh-CN" altLang="en-US"/>
              <a:t>）靠拢，就会让推荐系统错认为是流行物品，从而达到目的。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20438-9D42-C7C7-191F-0A4C92C48BB3}"/>
              </a:ext>
            </a:extLst>
          </p:cNvPr>
          <p:cNvSpPr txBox="1"/>
          <p:nvPr/>
        </p:nvSpPr>
        <p:spPr>
          <a:xfrm>
            <a:off x="584200" y="232856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流行度信息的获取（争议）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AC7674-0CC8-3D95-6925-05926DAEF7E0}"/>
              </a:ext>
            </a:extLst>
          </p:cNvPr>
          <p:cNvSpPr txBox="1"/>
          <p:nvPr/>
        </p:nvSpPr>
        <p:spPr>
          <a:xfrm>
            <a:off x="584200" y="2959100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不能直接从用户物品交互数据中获取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C5EC75-0B4A-82FB-8659-4FA6546683D1}"/>
              </a:ext>
            </a:extLst>
          </p:cNvPr>
          <p:cNvSpPr txBox="1"/>
          <p:nvPr/>
        </p:nvSpPr>
        <p:spPr>
          <a:xfrm>
            <a:off x="584200" y="3632109"/>
            <a:ext cx="664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在线服务平台可以间接得到这项数据（</a:t>
            </a:r>
            <a:r>
              <a:rPr lang="en-US" altLang="zh-CN"/>
              <a:t>side information</a:t>
            </a:r>
            <a:r>
              <a:rPr lang="zh-CN" altLang="en-US"/>
              <a:t>），</a:t>
            </a:r>
            <a:endParaRPr lang="en-US" altLang="zh-CN"/>
          </a:p>
          <a:p>
            <a:r>
              <a:rPr lang="zh-CN" altLang="en-US"/>
              <a:t>如：音乐平台可以通过音乐播放量、购物平台可以通过销量，</a:t>
            </a:r>
            <a:endParaRPr lang="en-US" altLang="zh-CN"/>
          </a:p>
          <a:p>
            <a:r>
              <a:rPr lang="zh-CN" altLang="en-US"/>
              <a:t>均不会泄露用户隐私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7D8E6-9942-5D5D-740C-783BB18DBBC5}"/>
              </a:ext>
            </a:extLst>
          </p:cNvPr>
          <p:cNvSpPr txBox="1"/>
          <p:nvPr/>
        </p:nvSpPr>
        <p:spPr>
          <a:xfrm>
            <a:off x="584200" y="4681744"/>
            <a:ext cx="549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训练好的</a:t>
            </a:r>
            <a:r>
              <a:rPr lang="en-US" altLang="zh-CN"/>
              <a:t>DNN</a:t>
            </a:r>
            <a:r>
              <a:rPr lang="zh-CN" altLang="en-US"/>
              <a:t>构建</a:t>
            </a:r>
            <a:r>
              <a:rPr lang="en-US" altLang="zh-CN"/>
              <a:t>3</a:t>
            </a:r>
            <a:r>
              <a:rPr lang="zh-CN" altLang="en-US"/>
              <a:t>分类的</a:t>
            </a:r>
            <a:r>
              <a:rPr lang="en-US" altLang="zh-CN"/>
              <a:t>popularity estimator </a:t>
            </a:r>
            <a:r>
              <a:rPr lang="zh-CN" altLang="en-US"/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4468A0-99EA-D3DB-1BF1-3BE0110B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26" y="4681744"/>
            <a:ext cx="685903" cy="369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3B7EAE-AECA-CA43-1DC0-B025CF49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15" y="5119391"/>
            <a:ext cx="4855248" cy="581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96B1A9-13B5-AB0A-9D8A-332F0EA540B6}"/>
              </a:ext>
            </a:extLst>
          </p:cNvPr>
          <p:cNvSpPr txBox="1"/>
          <p:nvPr/>
        </p:nvSpPr>
        <p:spPr>
          <a:xfrm>
            <a:off x="1272630" y="580643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目标物品可以在隐空间中相似于流行的所有物品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59C8CE-CD9B-D6A2-0057-F696537C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16" y="1941611"/>
            <a:ext cx="2457360" cy="18430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0370B8-56C5-22BF-954D-64BFB986D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770" y="1906410"/>
            <a:ext cx="2277831" cy="34513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96F3FD-6890-926F-8946-153696C9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034" y="3632109"/>
            <a:ext cx="1169359" cy="4919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CDD09-6E22-7358-2F0E-872BAC04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5345" y="3632109"/>
            <a:ext cx="1169359" cy="4508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8843A6E-52D0-B9DE-ED5E-9F57B689B648}"/>
              </a:ext>
            </a:extLst>
          </p:cNvPr>
          <p:cNvSpPr txBox="1"/>
          <p:nvPr/>
        </p:nvSpPr>
        <p:spPr>
          <a:xfrm>
            <a:off x="8081132" y="385590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No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214FF0-B1CE-5D6A-BBF6-C441EC888FE7}"/>
              </a:ext>
            </a:extLst>
          </p:cNvPr>
          <p:cNvSpPr txBox="1"/>
          <p:nvPr/>
        </p:nvSpPr>
        <p:spPr>
          <a:xfrm>
            <a:off x="10505130" y="5487746"/>
            <a:ext cx="54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Yes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F4E81E-C08C-129A-E2B4-79EB26DE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E22C5E0-1936-6890-B292-2CD3AF3C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Distance Constraint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6DB949-1CF3-8957-C925-C3B11557AF50}"/>
              </a:ext>
            </a:extLst>
          </p:cNvPr>
          <p:cNvSpPr txBox="1"/>
          <p:nvPr/>
        </p:nvSpPr>
        <p:spPr>
          <a:xfrm>
            <a:off x="509891" y="1342417"/>
            <a:ext cx="9733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每次梯度更新幅度越大证明收敛会更快，但是会</a:t>
            </a:r>
            <a:r>
              <a:rPr lang="zh-CN" altLang="en-US" sz="2400">
                <a:solidFill>
                  <a:srgbClr val="FF0000"/>
                </a:solidFill>
              </a:rPr>
              <a:t>更容易被服务器识别出</a:t>
            </a:r>
            <a:r>
              <a:rPr lang="zh-CN" altLang="en-US" sz="2400"/>
              <a:t>，</a:t>
            </a:r>
            <a:endParaRPr lang="en-US" altLang="zh-CN" sz="2400"/>
          </a:p>
          <a:p>
            <a:r>
              <a:rPr lang="zh-CN" altLang="en-US" sz="2400"/>
              <a:t>因此需要增加一个</a:t>
            </a:r>
            <a:r>
              <a:rPr lang="zh-CN" altLang="en-US" sz="2400" b="1">
                <a:solidFill>
                  <a:srgbClr val="FF0000"/>
                </a:solidFill>
              </a:rPr>
              <a:t>距离限制</a:t>
            </a:r>
            <a:r>
              <a:rPr lang="zh-CN" altLang="en-US" sz="2400"/>
              <a:t>，使得每次恶意更改过的参数梯度和原始梯度之间的</a:t>
            </a:r>
            <a:r>
              <a:rPr lang="zh-CN" altLang="en-US" sz="2400" b="1">
                <a:solidFill>
                  <a:srgbClr val="FF0000"/>
                </a:solidFill>
              </a:rPr>
              <a:t>距离不能过大</a:t>
            </a:r>
            <a:r>
              <a:rPr lang="zh-CN" altLang="en-US" sz="240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EEE73-004B-4390-EC72-EC1A7FC3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24" y="3001285"/>
            <a:ext cx="7164067" cy="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4E7F66-F08F-FBEA-C7CD-F3950D84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8E84DAD-17A4-FF7D-943D-C215BCBC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309686-6F35-7CFE-393D-5053F160F9C9}"/>
              </a:ext>
            </a:extLst>
          </p:cNvPr>
          <p:cNvSpPr txBox="1"/>
          <p:nvPr/>
        </p:nvSpPr>
        <p:spPr>
          <a:xfrm>
            <a:off x="405782" y="125973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实验数据集：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58465-7B3C-7385-11A9-54E7505AEC54}"/>
              </a:ext>
            </a:extLst>
          </p:cNvPr>
          <p:cNvSpPr txBox="1"/>
          <p:nvPr/>
        </p:nvSpPr>
        <p:spPr>
          <a:xfrm>
            <a:off x="2106455" y="1259732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MovieLens-1M</a:t>
            </a:r>
            <a:r>
              <a:rPr lang="zh-CN" altLang="en-US"/>
              <a:t>和</a:t>
            </a:r>
            <a:r>
              <a:rPr lang="en-US" altLang="zh-CN"/>
              <a:t>Amazon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8A8039-D487-4228-3930-CE06D0369E9D}"/>
              </a:ext>
            </a:extLst>
          </p:cNvPr>
          <p:cNvSpPr txBox="1"/>
          <p:nvPr/>
        </p:nvSpPr>
        <p:spPr>
          <a:xfrm>
            <a:off x="4997263" y="1121232"/>
            <a:ext cx="334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13174</a:t>
            </a:r>
            <a:r>
              <a:rPr lang="zh-CN" altLang="en-US"/>
              <a:t>用户对</a:t>
            </a:r>
            <a:r>
              <a:rPr lang="en-US" altLang="zh-CN"/>
              <a:t>5970</a:t>
            </a:r>
            <a:r>
              <a:rPr lang="zh-CN" altLang="en-US"/>
              <a:t>手机相关的商品的</a:t>
            </a:r>
            <a:r>
              <a:rPr lang="en-US" altLang="zh-CN"/>
              <a:t>103593</a:t>
            </a:r>
            <a:r>
              <a:rPr lang="zh-CN" altLang="en-US"/>
              <a:t>评分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0FED61-25EC-1869-F372-33CCFBE45A8C}"/>
              </a:ext>
            </a:extLst>
          </p:cNvPr>
          <p:cNvSpPr txBox="1"/>
          <p:nvPr/>
        </p:nvSpPr>
        <p:spPr>
          <a:xfrm>
            <a:off x="405782" y="171972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评价指标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4D9D8A-51ED-A40E-6ECB-054D297D082D}"/>
              </a:ext>
            </a:extLst>
          </p:cNvPr>
          <p:cNvSpPr txBox="1"/>
          <p:nvPr/>
        </p:nvSpPr>
        <p:spPr>
          <a:xfrm>
            <a:off x="647857" y="2196318"/>
            <a:ext cx="382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Poisoning Attack Effectiveness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2F597-C4F3-697C-1D3C-55FD2C230BD6}"/>
              </a:ext>
            </a:extLst>
          </p:cNvPr>
          <p:cNvSpPr txBox="1"/>
          <p:nvPr/>
        </p:nvSpPr>
        <p:spPr>
          <a:xfrm>
            <a:off x="959142" y="2603626"/>
            <a:ext cx="950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fraction of users whose </a:t>
            </a:r>
            <a:r>
              <a:rPr lang="zh-CN" altLang="en-US"/>
              <a:t>𝐾 </a:t>
            </a:r>
            <a:r>
              <a:rPr lang="en-US" altLang="zh-CN"/>
              <a:t>recommended items include the target item</a:t>
            </a:r>
            <a:r>
              <a:rPr lang="zh-CN" altLang="en-US"/>
              <a:t>（𝐸𝑅</a:t>
            </a:r>
            <a:r>
              <a:rPr lang="en-US" altLang="zh-CN"/>
              <a:t>@K</a:t>
            </a:r>
            <a:r>
              <a:rPr lang="zh-CN" altLang="en-US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FF88A-BF9E-4371-5384-08DC3FA7B48C}"/>
              </a:ext>
            </a:extLst>
          </p:cNvPr>
          <p:cNvSpPr txBox="1"/>
          <p:nvPr/>
        </p:nvSpPr>
        <p:spPr>
          <a:xfrm>
            <a:off x="647857" y="3033126"/>
            <a:ext cx="392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Recommendation Effectiveness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3537A9-92DA-CD84-EBFE-8D1D6899555C}"/>
              </a:ext>
            </a:extLst>
          </p:cNvPr>
          <p:cNvSpPr txBox="1"/>
          <p:nvPr/>
        </p:nvSpPr>
        <p:spPr>
          <a:xfrm>
            <a:off x="879137" y="3500602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 does not harm the accuracy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8C3064-18E7-0BA0-D559-C004C4DEF768}"/>
              </a:ext>
            </a:extLst>
          </p:cNvPr>
          <p:cNvSpPr txBox="1"/>
          <p:nvPr/>
        </p:nvSpPr>
        <p:spPr>
          <a:xfrm>
            <a:off x="881838" y="3965702"/>
            <a:ext cx="368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hit ratio at rank K</a:t>
            </a:r>
            <a:r>
              <a:rPr lang="zh-CN" altLang="en-US"/>
              <a:t>（𝐻𝑅</a:t>
            </a:r>
            <a:r>
              <a:rPr lang="en-US" altLang="zh-CN"/>
              <a:t>@K</a:t>
            </a:r>
            <a:r>
              <a:rPr lang="zh-CN" altLang="en-US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A1F19-B7F6-E72E-E76C-FEEC62FDDF1A}"/>
              </a:ext>
            </a:extLst>
          </p:cNvPr>
          <p:cNvSpPr txBox="1"/>
          <p:nvPr/>
        </p:nvSpPr>
        <p:spPr>
          <a:xfrm>
            <a:off x="405782" y="4430802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Baseline</a:t>
            </a:r>
            <a:r>
              <a:rPr lang="zh-CN" altLang="en-US"/>
              <a:t>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0C30DB-0443-7F06-5284-1ECFC8907D18}"/>
              </a:ext>
            </a:extLst>
          </p:cNvPr>
          <p:cNvSpPr txBox="1"/>
          <p:nvPr/>
        </p:nvSpPr>
        <p:spPr>
          <a:xfrm>
            <a:off x="879137" y="483811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Explicit Boosting (EB)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9DABB9-2FF7-9F44-9073-2A05FD86E697}"/>
              </a:ext>
            </a:extLst>
          </p:cNvPr>
          <p:cNvSpPr txBox="1"/>
          <p:nvPr/>
        </p:nvSpPr>
        <p:spPr>
          <a:xfrm>
            <a:off x="879137" y="5276882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Popular Attacks (PA)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8BFD93-521E-C155-E9C5-E38D4431AF05}"/>
              </a:ext>
            </a:extLst>
          </p:cNvPr>
          <p:cNvSpPr txBox="1"/>
          <p:nvPr/>
        </p:nvSpPr>
        <p:spPr>
          <a:xfrm>
            <a:off x="879137" y="5768310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 Attacks (RA)</a:t>
            </a:r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6E35923-51A8-5207-915E-263ECD07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03" y="4747049"/>
            <a:ext cx="3212112" cy="5298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F8BF3E4-3561-FAFE-12BA-F58DE167CC1D}"/>
              </a:ext>
            </a:extLst>
          </p:cNvPr>
          <p:cNvSpPr txBox="1"/>
          <p:nvPr/>
        </p:nvSpPr>
        <p:spPr>
          <a:xfrm>
            <a:off x="3326859" y="5207442"/>
            <a:ext cx="789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injects fake interactions with both </a:t>
            </a:r>
            <a:r>
              <a:rPr lang="en-US" altLang="zh-CN" sz="1400">
                <a:solidFill>
                  <a:srgbClr val="FF0000"/>
                </a:solidFill>
              </a:rPr>
              <a:t>target and popular items </a:t>
            </a:r>
            <a:r>
              <a:rPr lang="en-US" altLang="zh-CN" sz="1400"/>
              <a:t>via manipulated malicious users to promote the target item</a:t>
            </a:r>
            <a:endParaRPr lang="zh-CN" altLang="en-US" sz="14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89BF42-6858-B1CA-833A-6C564F7DCC97}"/>
              </a:ext>
            </a:extLst>
          </p:cNvPr>
          <p:cNvSpPr txBox="1"/>
          <p:nvPr/>
        </p:nvSpPr>
        <p:spPr>
          <a:xfrm>
            <a:off x="3326858" y="5705450"/>
            <a:ext cx="789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injects fake interactions with both </a:t>
            </a:r>
            <a:r>
              <a:rPr lang="en-US" altLang="zh-CN" sz="1400">
                <a:solidFill>
                  <a:srgbClr val="FF0000"/>
                </a:solidFill>
              </a:rPr>
              <a:t>target and randomly selected items </a:t>
            </a:r>
            <a:r>
              <a:rPr lang="en-US" altLang="zh-CN" sz="1400"/>
              <a:t>via manipulated malicious users to promote the target item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27782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BA996B-E49C-0FEC-283E-317A07C8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67168A-488A-079F-D189-923B306A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F2BC7-D514-5B53-DE67-331D6266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18" y="1028699"/>
            <a:ext cx="9196120" cy="20364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BEA87D-E55E-7A23-A6DC-D2A56E75A901}"/>
              </a:ext>
            </a:extLst>
          </p:cNvPr>
          <p:cNvSpPr txBox="1"/>
          <p:nvPr/>
        </p:nvSpPr>
        <p:spPr>
          <a:xfrm>
            <a:off x="982494" y="3540868"/>
            <a:ext cx="241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PipAttack</a:t>
            </a:r>
            <a:r>
              <a:rPr lang="zh-CN" altLang="en-US"/>
              <a:t>是有效的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477F1E-051F-D4E2-6494-6EBB0E93D3E0}"/>
              </a:ext>
            </a:extLst>
          </p:cNvPr>
          <p:cNvSpPr txBox="1"/>
          <p:nvPr/>
        </p:nvSpPr>
        <p:spPr>
          <a:xfrm>
            <a:off x="982494" y="4201224"/>
            <a:ext cx="27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比其他的</a:t>
            </a:r>
            <a:r>
              <a:rPr lang="en-US" altLang="zh-CN"/>
              <a:t>baseline</a:t>
            </a:r>
            <a:r>
              <a:rPr lang="zh-CN" altLang="en-US"/>
              <a:t>都好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FF2CA3-7B62-340D-9A2A-9580F8E35679}"/>
              </a:ext>
            </a:extLst>
          </p:cNvPr>
          <p:cNvSpPr txBox="1"/>
          <p:nvPr/>
        </p:nvSpPr>
        <p:spPr>
          <a:xfrm>
            <a:off x="982494" y="486158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3. </a:t>
            </a:r>
            <a:r>
              <a:rPr lang="zh-CN" altLang="en-US"/>
              <a:t>能够达到</a:t>
            </a:r>
            <a:r>
              <a:rPr lang="en-US" altLang="zh-CN"/>
              <a:t>100%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C3C21F-42EF-2498-CBE8-8709F5FA38F5}"/>
              </a:ext>
            </a:extLst>
          </p:cNvPr>
          <p:cNvSpPr txBox="1"/>
          <p:nvPr/>
        </p:nvSpPr>
        <p:spPr>
          <a:xfrm>
            <a:off x="982494" y="5521936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4. model poisoning </a:t>
            </a:r>
            <a:r>
              <a:rPr lang="zh-CN" altLang="en-US"/>
              <a:t>优于 </a:t>
            </a:r>
            <a:r>
              <a:rPr lang="en-US" altLang="zh-CN"/>
              <a:t>data poisoning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71F515-07F2-69E7-0B31-382BB6D7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83" y="371579"/>
            <a:ext cx="6744543" cy="6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1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4147D8-3F51-ACF2-6C97-5A9B8225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C043CF-E166-0791-C361-F0213E26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7FB5C9-158F-3990-D93D-DA39A18E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29" y="237833"/>
            <a:ext cx="6379410" cy="6354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4A2D2D-4D56-AF53-FE7F-996E256D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7" y="1248288"/>
            <a:ext cx="10378081" cy="1991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E16024-F1A8-0C22-290F-29EBBCCD27A1}"/>
              </a:ext>
            </a:extLst>
          </p:cNvPr>
          <p:cNvSpPr txBox="1"/>
          <p:nvPr/>
        </p:nvSpPr>
        <p:spPr>
          <a:xfrm>
            <a:off x="1091255" y="3873500"/>
            <a:ext cx="75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PipAttack</a:t>
            </a:r>
            <a:r>
              <a:rPr lang="zh-CN" altLang="en-US"/>
              <a:t>与其他的</a:t>
            </a:r>
            <a:r>
              <a:rPr lang="en-US" altLang="zh-CN"/>
              <a:t>baselines</a:t>
            </a:r>
            <a:r>
              <a:rPr lang="zh-CN" altLang="en-US"/>
              <a:t>相比，表现得很有竞争力。实则该指标较差</a:t>
            </a:r>
          </a:p>
        </p:txBody>
      </p:sp>
    </p:spTree>
    <p:extLst>
      <p:ext uri="{BB962C8B-B14F-4D97-AF65-F5344CB8AC3E}">
        <p14:creationId xmlns:p14="http://schemas.microsoft.com/office/powerpoint/2010/main" val="13841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2050E9-EBCC-0CC5-C2E9-C6B9295A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51BF75A-D271-2E51-3C1C-94E48636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AA4092-3835-4090-570D-2C931AE0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5" y="1544162"/>
            <a:ext cx="10840728" cy="2481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2CDA59-DB93-B11D-F0AD-1327FBDF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537" y="968665"/>
            <a:ext cx="6956773" cy="5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415BAC-C89E-4B9C-E41C-EA77A654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96" y="4042397"/>
            <a:ext cx="6520165" cy="26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7E95BC-BAD2-31AD-795F-CD0715C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A164E7-5B0B-19A9-4645-987CAFDC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73755-9696-34A6-1A6D-5B4C552C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2" y="618044"/>
            <a:ext cx="6672021" cy="535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F6800-4ED9-B14A-273F-259CDBCA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75" y="1408909"/>
            <a:ext cx="6672020" cy="3440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D08A5F-B01B-6F44-8895-E0B748B9D4A8}"/>
              </a:ext>
            </a:extLst>
          </p:cNvPr>
          <p:cNvSpPr txBox="1"/>
          <p:nvPr/>
        </p:nvSpPr>
        <p:spPr>
          <a:xfrm>
            <a:off x="1313234" y="5044713"/>
            <a:ext cx="828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PipAttack consistently outperforms all baselines and maintains </a:t>
            </a:r>
            <a:r>
              <a:rPr lang="zh-CN" altLang="en-US"/>
              <a:t>𝐸𝑅</a:t>
            </a:r>
            <a:r>
              <a:rPr lang="en-US" altLang="zh-CN"/>
              <a:t>@5 =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86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07475"/>
            <a:ext cx="3996000" cy="914400"/>
          </a:xfrm>
        </p:spPr>
        <p:txBody>
          <a:bodyPr/>
          <a:lstStyle/>
          <a:p>
            <a:r>
              <a:rPr lang="en-US" altLang="zh-CN">
                <a:cs typeface="+mn-ea"/>
                <a:sym typeface="+mn-lt"/>
              </a:rPr>
              <a:t>IJCAI 2022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D2ACF-AF96-4560-8D27-01451EEC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DBF1676-F5CC-43F7-9D2F-06154C0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写在开始之前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8F482-1940-2945-0DF0-059C20090BFE}"/>
              </a:ext>
            </a:extLst>
          </p:cNvPr>
          <p:cNvSpPr txBox="1"/>
          <p:nvPr/>
        </p:nvSpPr>
        <p:spPr>
          <a:xfrm>
            <a:off x="505838" y="1477707"/>
            <a:ext cx="829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联邦推荐目前更多地是停留在科研阶段与故事阶段，实际的应用落地尚未可期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11226-B6F7-18EE-94DC-566FE27B747C}"/>
              </a:ext>
            </a:extLst>
          </p:cNvPr>
          <p:cNvSpPr txBox="1"/>
          <p:nvPr/>
        </p:nvSpPr>
        <p:spPr>
          <a:xfrm>
            <a:off x="505838" y="2619261"/>
            <a:ext cx="1060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这些文章中的联邦更像是一个场景而已，联邦带来了隐私异构、无法感知全局数据等新的问题与挑战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1A3A16-6D32-EBFA-A7DD-FEA95E0191AE}"/>
              </a:ext>
            </a:extLst>
          </p:cNvPr>
          <p:cNvSpPr txBox="1"/>
          <p:nvPr/>
        </p:nvSpPr>
        <p:spPr>
          <a:xfrm>
            <a:off x="505838" y="3801403"/>
            <a:ext cx="907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3. </a:t>
            </a:r>
            <a:r>
              <a:rPr lang="zh-CN" altLang="en-US"/>
              <a:t>在传统集中式场景下已经卷到无法继续深入的推荐老问题，换个新场景继续做而已；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而在联邦学习场景下，这是一个新领域的老问题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18C31F-1CC4-4C6A-5D73-05BE7F4F0BAF}"/>
              </a:ext>
            </a:extLst>
          </p:cNvPr>
          <p:cNvSpPr txBox="1"/>
          <p:nvPr/>
        </p:nvSpPr>
        <p:spPr>
          <a:xfrm>
            <a:off x="778213" y="4789907"/>
            <a:ext cx="510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against centralized recommendation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C2619-F62F-C2E3-00B8-9221AF4D133F}"/>
              </a:ext>
            </a:extLst>
          </p:cNvPr>
          <p:cNvSpPr txBox="1"/>
          <p:nvPr/>
        </p:nvSpPr>
        <p:spPr>
          <a:xfrm>
            <a:off x="778213" y="5275512"/>
            <a:ext cx="397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against federated learning</a:t>
            </a:r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6CAC3F-4E11-4C01-BCB4-DB5879FE2E4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85573" y="4974573"/>
            <a:ext cx="1118342" cy="21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83BEBB1-DEC7-7EBF-77CD-F5F65E9EDCD3}"/>
              </a:ext>
            </a:extLst>
          </p:cNvPr>
          <p:cNvCxnSpPr>
            <a:stCxn id="12" idx="3"/>
          </p:cNvCxnSpPr>
          <p:nvPr/>
        </p:nvCxnSpPr>
        <p:spPr>
          <a:xfrm flipV="1">
            <a:off x="4751545" y="5309709"/>
            <a:ext cx="2252370" cy="15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381F0CE-C1DC-1197-ABEB-4CE2998E8D87}"/>
              </a:ext>
            </a:extLst>
          </p:cNvPr>
          <p:cNvSpPr txBox="1"/>
          <p:nvPr/>
        </p:nvSpPr>
        <p:spPr>
          <a:xfrm>
            <a:off x="7169286" y="5084004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Attacks aginst federated recommendation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9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66D87C-9E86-4DC1-801A-EE07D464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动机</a:t>
            </a:r>
            <a:r>
              <a:rPr lang="en-US" altLang="zh-CN"/>
              <a:t>&amp;</a:t>
            </a:r>
            <a:r>
              <a:rPr lang="zh-CN" altLang="en-US"/>
              <a:t>意义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456EDD-81BA-569C-6065-85B948B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2" y="1263255"/>
            <a:ext cx="5818961" cy="10771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EA1FC6-E132-E403-993B-5B4944E0C0CD}"/>
              </a:ext>
            </a:extLst>
          </p:cNvPr>
          <p:cNvSpPr txBox="1"/>
          <p:nvPr/>
        </p:nvSpPr>
        <p:spPr>
          <a:xfrm>
            <a:off x="2020232" y="249282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WSDM 2022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5D4371-D32F-8F78-3CC5-108A9E9D841A}"/>
              </a:ext>
            </a:extLst>
          </p:cNvPr>
          <p:cNvSpPr txBox="1"/>
          <p:nvPr/>
        </p:nvSpPr>
        <p:spPr>
          <a:xfrm>
            <a:off x="5437807" y="249282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ICDE 2022</a:t>
            </a:r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A90529-5DDF-CB3D-0C99-8BD36570A01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801856" y="1801842"/>
            <a:ext cx="0" cy="690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C295E1A-EAAA-5438-96EA-39A99B16A5BA}"/>
              </a:ext>
            </a:extLst>
          </p:cNvPr>
          <p:cNvCxnSpPr>
            <a:cxnSpLocks/>
          </p:cNvCxnSpPr>
          <p:nvPr/>
        </p:nvCxnSpPr>
        <p:spPr>
          <a:xfrm flipV="1">
            <a:off x="6096000" y="1801842"/>
            <a:ext cx="0" cy="690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ADEEC490-A8DC-01E7-6574-86D79A897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03" y="3237108"/>
            <a:ext cx="6975739" cy="7828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64830C4-FA34-FB1F-377A-B9496B8E2700}"/>
              </a:ext>
            </a:extLst>
          </p:cNvPr>
          <p:cNvSpPr txBox="1"/>
          <p:nvPr/>
        </p:nvSpPr>
        <p:spPr>
          <a:xfrm>
            <a:off x="456984" y="351330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WSDM 2022</a:t>
            </a:r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8771BE3-20FB-220F-96FF-F0E92CE46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598" y="5108048"/>
            <a:ext cx="7073948" cy="110829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C768D76-DDDA-6804-DAFF-3B9A8AFEE2CE}"/>
              </a:ext>
            </a:extLst>
          </p:cNvPr>
          <p:cNvSpPr txBox="1"/>
          <p:nvPr/>
        </p:nvSpPr>
        <p:spPr>
          <a:xfrm>
            <a:off x="571598" y="530930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IJCAI 2022</a:t>
            </a:r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CE2F0-0764-DBAB-6271-A90D97B5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431" y="965678"/>
            <a:ext cx="5094096" cy="1590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0D8278-9AB1-97C2-B5A1-5AE68F117BA6}"/>
              </a:ext>
            </a:extLst>
          </p:cNvPr>
          <p:cNvSpPr txBox="1"/>
          <p:nvPr/>
        </p:nvSpPr>
        <p:spPr>
          <a:xfrm>
            <a:off x="7849285" y="2575199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ICDE 2022 comment on WSDM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982B12-458E-282A-1C0C-6A72705DF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162" y="174330"/>
            <a:ext cx="4968759" cy="493288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6C709DE-E558-B50F-18B5-B1355B6D1CDC}"/>
              </a:ext>
            </a:extLst>
          </p:cNvPr>
          <p:cNvCxnSpPr/>
          <p:nvPr/>
        </p:nvCxnSpPr>
        <p:spPr>
          <a:xfrm flipV="1">
            <a:off x="4338536" y="731122"/>
            <a:ext cx="0" cy="8145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31D7311-5FCB-D786-D3B9-4A023419CDC6}"/>
              </a:ext>
            </a:extLst>
          </p:cNvPr>
          <p:cNvSpPr txBox="1"/>
          <p:nvPr/>
        </p:nvSpPr>
        <p:spPr>
          <a:xfrm>
            <a:off x="580415" y="434911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ICDE 2022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5E212DE-D109-B38B-EBF2-C499C453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9703" y="4174576"/>
            <a:ext cx="6581662" cy="714581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A307618-2675-238F-D9D5-8C86EE359B8C}"/>
              </a:ext>
            </a:extLst>
          </p:cNvPr>
          <p:cNvCxnSpPr/>
          <p:nvPr/>
        </p:nvCxnSpPr>
        <p:spPr>
          <a:xfrm>
            <a:off x="9815209" y="1634247"/>
            <a:ext cx="19649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55BE5AC-572F-D719-DB51-FFC4EE1DD623}"/>
              </a:ext>
            </a:extLst>
          </p:cNvPr>
          <p:cNvCxnSpPr>
            <a:cxnSpLocks/>
          </p:cNvCxnSpPr>
          <p:nvPr/>
        </p:nvCxnSpPr>
        <p:spPr>
          <a:xfrm>
            <a:off x="10466962" y="2068749"/>
            <a:ext cx="14072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C6091B91-F3FE-228D-BB50-CB527B76B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0318" y="2966025"/>
            <a:ext cx="2050209" cy="5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0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A7ED5C-370A-40FF-A380-24064224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EA34D-D6D8-4637-A48B-CADD934B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思路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AAC6B6-B658-D03E-DC3B-334D16993D69}"/>
              </a:ext>
            </a:extLst>
          </p:cNvPr>
          <p:cNvSpPr txBox="1"/>
          <p:nvPr/>
        </p:nvSpPr>
        <p:spPr>
          <a:xfrm>
            <a:off x="478971" y="1589314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模型中毒 </a:t>
            </a:r>
            <a:r>
              <a:rPr lang="en-US" altLang="zh-CN"/>
              <a:t>model poisoning 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E716BF5-6BFF-EF14-F438-36B1DC03872D}"/>
              </a:ext>
            </a:extLst>
          </p:cNvPr>
          <p:cNvCxnSpPr>
            <a:cxnSpLocks/>
          </p:cNvCxnSpPr>
          <p:nvPr/>
        </p:nvCxnSpPr>
        <p:spPr>
          <a:xfrm>
            <a:off x="3525740" y="1773980"/>
            <a:ext cx="327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7BCF401-C098-7CF5-8CD4-2137D262B9CA}"/>
              </a:ext>
            </a:extLst>
          </p:cNvPr>
          <p:cNvSpPr txBox="1"/>
          <p:nvPr/>
        </p:nvSpPr>
        <p:spPr>
          <a:xfrm>
            <a:off x="3853541" y="16324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受控恶意用户上传订制的中毒梯度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BFE33D-0C68-2C17-9068-D52C8D9BE328}"/>
              </a:ext>
            </a:extLst>
          </p:cNvPr>
          <p:cNvSpPr txBox="1"/>
          <p:nvPr/>
        </p:nvSpPr>
        <p:spPr>
          <a:xfrm>
            <a:off x="7962358" y="163246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改变本地推荐模型的损失函数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CA14B0-F222-DDDA-2BD7-0E8DDD17B531}"/>
              </a:ext>
            </a:extLst>
          </p:cNvPr>
          <p:cNvCxnSpPr>
            <a:cxnSpLocks/>
          </p:cNvCxnSpPr>
          <p:nvPr/>
        </p:nvCxnSpPr>
        <p:spPr>
          <a:xfrm>
            <a:off x="7500693" y="1817131"/>
            <a:ext cx="327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CDDCBF9-BF16-5DBA-9F88-BA44301B87EE}"/>
              </a:ext>
            </a:extLst>
          </p:cNvPr>
          <p:cNvSpPr txBox="1"/>
          <p:nvPr/>
        </p:nvSpPr>
        <p:spPr>
          <a:xfrm>
            <a:off x="664029" y="2438400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最终目标：提升</a:t>
            </a:r>
            <a:r>
              <a:rPr lang="en-US" altLang="zh-CN"/>
              <a:t>ER@K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0FC187-D2C3-DB6D-6E39-66283E779ED3}"/>
              </a:ext>
            </a:extLst>
          </p:cNvPr>
          <p:cNvSpPr txBox="1"/>
          <p:nvPr/>
        </p:nvSpPr>
        <p:spPr>
          <a:xfrm>
            <a:off x="3165169" y="2420897"/>
            <a:ext cx="836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the fraction of users whose </a:t>
            </a:r>
            <a:r>
              <a:rPr lang="zh-CN" altLang="en-US"/>
              <a:t>𝐾 </a:t>
            </a:r>
            <a:r>
              <a:rPr lang="en-US" altLang="zh-CN"/>
              <a:t>recommended items include the target item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38F197-7562-B1D6-AFA3-05AB56E52E30}"/>
              </a:ext>
            </a:extLst>
          </p:cNvPr>
          <p:cNvSpPr txBox="1"/>
          <p:nvPr/>
        </p:nvSpPr>
        <p:spPr>
          <a:xfrm>
            <a:off x="664029" y="31661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等价目标：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F151477-AE0E-58D8-5320-D17AB40D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57" y="3020964"/>
            <a:ext cx="3421550" cy="6597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11AAF4-184B-FBBF-A93F-43E4DA98988A}"/>
              </a:ext>
            </a:extLst>
          </p:cNvPr>
          <p:cNvSpPr txBox="1"/>
          <p:nvPr/>
        </p:nvSpPr>
        <p:spPr>
          <a:xfrm>
            <a:off x="664029" y="403917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最终变化成在每个用户设备处最大化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AA9397-F798-F788-3D73-1EF81EA8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92" y="3900575"/>
            <a:ext cx="4753271" cy="6597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613602E-B86D-12AF-3166-912497849BC5}"/>
              </a:ext>
            </a:extLst>
          </p:cNvPr>
          <p:cNvSpPr txBox="1"/>
          <p:nvPr/>
        </p:nvSpPr>
        <p:spPr>
          <a:xfrm>
            <a:off x="2437812" y="4791070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</a:t>
            </a:r>
            <a:r>
              <a:rPr lang="zh-CN" altLang="en-US"/>
              <a:t>是超参数，其越大，攻击的随机性就越低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9F121BC-2C4D-89B2-73C3-66BB37239DBA}"/>
              </a:ext>
            </a:extLst>
          </p:cNvPr>
          <p:cNvCxnSpPr>
            <a:stCxn id="20" idx="0"/>
          </p:cNvCxnSpPr>
          <p:nvPr/>
        </p:nvCxnSpPr>
        <p:spPr>
          <a:xfrm flipV="1">
            <a:off x="4678971" y="4451586"/>
            <a:ext cx="110743" cy="33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F0BEEB2-3D52-2075-CFC2-06ED43C93450}"/>
              </a:ext>
            </a:extLst>
          </p:cNvPr>
          <p:cNvSpPr txBox="1"/>
          <p:nvPr/>
        </p:nvSpPr>
        <p:spPr>
          <a:xfrm>
            <a:off x="6797586" y="530134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用高斯分布来随机模拟出用户画像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43513A-E548-33EB-187D-14A662BC6745}"/>
              </a:ext>
            </a:extLst>
          </p:cNvPr>
          <p:cNvSpPr txBox="1"/>
          <p:nvPr/>
        </p:nvSpPr>
        <p:spPr>
          <a:xfrm>
            <a:off x="714091" y="5762759"/>
            <a:ext cx="987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可以理解为：每个被控制的恶意用户，都模拟出尽量多的随机用户来伪造和目标物品潜在的交互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2FC0256-602E-2538-84EA-ECEFE66D778B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8218714" y="4594819"/>
            <a:ext cx="402448" cy="70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2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15F621-2EE0-44DB-8F38-DAFF1174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640BF1-A10F-48A9-8041-14BC50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后验解释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F11619-96C5-3B58-74F3-900BA1B210AB}"/>
              </a:ext>
            </a:extLst>
          </p:cNvPr>
          <p:cNvSpPr txBox="1"/>
          <p:nvPr/>
        </p:nvSpPr>
        <p:spPr>
          <a:xfrm>
            <a:off x="707571" y="1360714"/>
            <a:ext cx="94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已有工作使用对比学习（一种自监督方法）使得不同用户和不同物品的嵌入向量分得很开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BABFB0E-C79F-2487-C0C1-401A94AA5B92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428671" y="1730046"/>
            <a:ext cx="0" cy="64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F028F34-CC77-6956-316D-4C63A04DB0FE}"/>
              </a:ext>
            </a:extLst>
          </p:cNvPr>
          <p:cNvSpPr txBox="1"/>
          <p:nvPr/>
        </p:nvSpPr>
        <p:spPr>
          <a:xfrm>
            <a:off x="3605855" y="2523904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用户嵌入向量应该是</a:t>
            </a:r>
            <a:r>
              <a:rPr lang="en-US" altLang="zh-CN"/>
              <a:t>uniformly distributed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791293-F076-F8CC-5920-CE8363C930D0}"/>
              </a:ext>
            </a:extLst>
          </p:cNvPr>
          <p:cNvSpPr txBox="1"/>
          <p:nvPr/>
        </p:nvSpPr>
        <p:spPr>
          <a:xfrm>
            <a:off x="1833328" y="3597273"/>
            <a:ext cx="55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作者 </a:t>
            </a:r>
            <a:r>
              <a:rPr lang="en-US" altLang="zh-CN"/>
              <a:t>roughly assume </a:t>
            </a:r>
            <a:r>
              <a:rPr lang="zh-CN" altLang="en-US"/>
              <a:t>用户的嵌入向量服从高斯分布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9A4D03D-CF7F-941E-06A8-596362BD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60" y="3520682"/>
            <a:ext cx="2311730" cy="52251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784E018-391A-AC12-7AB8-2E2C0E76B905}"/>
              </a:ext>
            </a:extLst>
          </p:cNvPr>
          <p:cNvCxnSpPr>
            <a:cxnSpLocks/>
          </p:cNvCxnSpPr>
          <p:nvPr/>
        </p:nvCxnSpPr>
        <p:spPr>
          <a:xfrm>
            <a:off x="5428671" y="2952718"/>
            <a:ext cx="0" cy="64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F6D59D8-D5C2-9F94-01B8-BA9F9AC28F91}"/>
              </a:ext>
            </a:extLst>
          </p:cNvPr>
          <p:cNvSpPr txBox="1"/>
          <p:nvPr/>
        </p:nvSpPr>
        <p:spPr>
          <a:xfrm>
            <a:off x="2612647" y="4772411"/>
            <a:ext cx="629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本文方法一：</a:t>
            </a:r>
            <a:r>
              <a:rPr lang="en-US" altLang="zh-CN"/>
              <a:t>Attack with Random Approximation (A-ra) </a:t>
            </a:r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4870569-89E6-9E8B-19C8-767504EB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92" y="5244703"/>
            <a:ext cx="4071201" cy="100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6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3DF3AA-C9DC-4DBE-8BB9-6B83DD63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7C08E20-5F71-49FA-BE12-81208DA6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Attack with Hard User Mining (A-hum)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245880-E6D4-8BAA-1CE1-418DD6161580}"/>
              </a:ext>
            </a:extLst>
          </p:cNvPr>
          <p:cNvSpPr txBox="1"/>
          <p:nvPr/>
        </p:nvSpPr>
        <p:spPr>
          <a:xfrm>
            <a:off x="315686" y="1175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结果：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FDDC07-A170-6F80-DEF5-30BCAAC2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5" y="953281"/>
            <a:ext cx="3868055" cy="89262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1094AE9-9490-FCD9-3321-997702437C70}"/>
              </a:ext>
            </a:extLst>
          </p:cNvPr>
          <p:cNvSpPr/>
          <p:nvPr/>
        </p:nvSpPr>
        <p:spPr>
          <a:xfrm>
            <a:off x="4049486" y="1544989"/>
            <a:ext cx="304800" cy="199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B056595-C075-3A77-6B7E-AA746062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35" y="1930375"/>
            <a:ext cx="2807251" cy="8926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12D594-0817-BC74-54E2-E4FBD39F74EB}"/>
              </a:ext>
            </a:extLst>
          </p:cNvPr>
          <p:cNvSpPr txBox="1"/>
          <p:nvPr/>
        </p:nvSpPr>
        <p:spPr>
          <a:xfrm>
            <a:off x="315686" y="2192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额外做的：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3F9D1F-02E1-16C3-FAC3-C97579E046B1}"/>
              </a:ext>
            </a:extLst>
          </p:cNvPr>
          <p:cNvSpPr txBox="1"/>
          <p:nvPr/>
        </p:nvSpPr>
        <p:spPr>
          <a:xfrm>
            <a:off x="391886" y="3309257"/>
            <a:ext cx="655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如果一个用户与此物品的交互值为</a:t>
            </a:r>
            <a:r>
              <a:rPr lang="en-US" altLang="zh-CN"/>
              <a:t>0</a:t>
            </a:r>
            <a:r>
              <a:rPr lang="zh-CN" altLang="en-US"/>
              <a:t>（给负面评价或未交互）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30B4AC-E156-F1FC-D10F-D80DD29D82A2}"/>
              </a:ext>
            </a:extLst>
          </p:cNvPr>
          <p:cNvSpPr txBox="1"/>
          <p:nvPr/>
        </p:nvSpPr>
        <p:spPr>
          <a:xfrm>
            <a:off x="2477425" y="4286351"/>
            <a:ext cx="238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就认定为是</a:t>
            </a:r>
            <a:r>
              <a:rPr lang="en-US" altLang="zh-CN"/>
              <a:t>hard user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17AA97-A137-A113-F9EC-93F1B9392477}"/>
              </a:ext>
            </a:extLst>
          </p:cNvPr>
          <p:cNvSpPr txBox="1"/>
          <p:nvPr/>
        </p:nvSpPr>
        <p:spPr>
          <a:xfrm>
            <a:off x="1961226" y="531379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需要 </a:t>
            </a:r>
            <a:r>
              <a:rPr lang="en-US" altLang="zh-CN"/>
              <a:t>mine </a:t>
            </a:r>
            <a:r>
              <a:rPr lang="zh-CN" altLang="en-US"/>
              <a:t>这类用户的深层表示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4EE9C4C-0E54-4158-D414-AC4AA09A9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1843"/>
            <a:ext cx="5950789" cy="10932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1759BE0-CD49-33D7-7BA9-56687E47E8D8}"/>
              </a:ext>
            </a:extLst>
          </p:cNvPr>
          <p:cNvSpPr txBox="1"/>
          <p:nvPr/>
        </p:nvSpPr>
        <p:spPr>
          <a:xfrm>
            <a:off x="4858141" y="24536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学习率和训练轮次为超参数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E5DFD4-40B9-9C02-93DF-B30088BCAD59}"/>
              </a:ext>
            </a:extLst>
          </p:cNvPr>
          <p:cNvSpPr txBox="1"/>
          <p:nvPr/>
        </p:nvSpPr>
        <p:spPr>
          <a:xfrm>
            <a:off x="1789082" y="6250834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那每个模拟出的随机用户嵌入向量都得这么</a:t>
            </a:r>
            <a:r>
              <a:rPr lang="en-US" altLang="zh-CN"/>
              <a:t>mine</a:t>
            </a:r>
            <a:r>
              <a:rPr lang="zh-CN" altLang="en-US"/>
              <a:t>一下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8C182A9-C7AE-9D5D-C863-00A9A9806AA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667783" y="3678589"/>
            <a:ext cx="0" cy="60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BAFE5CE-87A8-C7F4-1386-5FD068C47A30}"/>
              </a:ext>
            </a:extLst>
          </p:cNvPr>
          <p:cNvCxnSpPr>
            <a:cxnSpLocks/>
          </p:cNvCxnSpPr>
          <p:nvPr/>
        </p:nvCxnSpPr>
        <p:spPr>
          <a:xfrm>
            <a:off x="3667783" y="4655683"/>
            <a:ext cx="0" cy="60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5E2C435-F54B-14D8-EEA7-5778C41F7BB4}"/>
              </a:ext>
            </a:extLst>
          </p:cNvPr>
          <p:cNvCxnSpPr>
            <a:cxnSpLocks/>
          </p:cNvCxnSpPr>
          <p:nvPr/>
        </p:nvCxnSpPr>
        <p:spPr>
          <a:xfrm>
            <a:off x="3645309" y="5683125"/>
            <a:ext cx="0" cy="60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3C94FDE-38FC-88C1-6651-4F45CDB90472}"/>
              </a:ext>
            </a:extLst>
          </p:cNvPr>
          <p:cNvCxnSpPr>
            <a:stCxn id="23" idx="1"/>
            <a:endCxn id="22" idx="3"/>
          </p:cNvCxnSpPr>
          <p:nvPr/>
        </p:nvCxnSpPr>
        <p:spPr>
          <a:xfrm flipH="1">
            <a:off x="5374340" y="5498459"/>
            <a:ext cx="721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5EE8F44B-04A8-D266-32F8-5C93BEBA6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141" y="1971840"/>
            <a:ext cx="3164098" cy="44177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4257E82-423B-E428-B0F7-588B165A028B}"/>
              </a:ext>
            </a:extLst>
          </p:cNvPr>
          <p:cNvSpPr txBox="1"/>
          <p:nvPr/>
        </p:nvSpPr>
        <p:spPr>
          <a:xfrm>
            <a:off x="8022239" y="361313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效果好</a:t>
            </a:r>
            <a:r>
              <a:rPr lang="en-US" altLang="zh-CN"/>
              <a:t> -&gt; </a:t>
            </a:r>
            <a:r>
              <a:rPr lang="zh-CN" altLang="en-US"/>
              <a:t>凑解释</a:t>
            </a:r>
          </a:p>
        </p:txBody>
      </p:sp>
    </p:spTree>
    <p:extLst>
      <p:ext uri="{BB962C8B-B14F-4D97-AF65-F5344CB8AC3E}">
        <p14:creationId xmlns:p14="http://schemas.microsoft.com/office/powerpoint/2010/main" val="331210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A87B2E-3EAA-4774-B072-37A44FF6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6E135F-B277-4DD3-A456-0EB7D7D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实验设置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A9BAC9-B6A4-B23A-7D17-35054D98D55D}"/>
              </a:ext>
            </a:extLst>
          </p:cNvPr>
          <p:cNvSpPr txBox="1"/>
          <p:nvPr/>
        </p:nvSpPr>
        <p:spPr>
          <a:xfrm>
            <a:off x="405782" y="125973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实验数据集：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E78409-13DA-094C-71AA-07C813B700E2}"/>
              </a:ext>
            </a:extLst>
          </p:cNvPr>
          <p:cNvSpPr txBox="1"/>
          <p:nvPr/>
        </p:nvSpPr>
        <p:spPr>
          <a:xfrm>
            <a:off x="2106455" y="1259732"/>
            <a:ext cx="444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MovieLens-1M</a:t>
            </a:r>
            <a:r>
              <a:rPr lang="zh-CN" altLang="en-US"/>
              <a:t>和</a:t>
            </a:r>
            <a:r>
              <a:rPr lang="en-US" altLang="zh-CN"/>
              <a:t>Amazon Digital Music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40E4C3-782C-A839-875E-2C58E271EB92}"/>
              </a:ext>
            </a:extLst>
          </p:cNvPr>
          <p:cNvSpPr txBox="1"/>
          <p:nvPr/>
        </p:nvSpPr>
        <p:spPr>
          <a:xfrm>
            <a:off x="6553200" y="1117548"/>
            <a:ext cx="334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16566</a:t>
            </a:r>
            <a:r>
              <a:rPr lang="zh-CN" altLang="en-US"/>
              <a:t>用户对</a:t>
            </a:r>
            <a:r>
              <a:rPr lang="en-US" altLang="zh-CN"/>
              <a:t>11797</a:t>
            </a:r>
            <a:r>
              <a:rPr lang="zh-CN" altLang="en-US"/>
              <a:t>电子音乐的</a:t>
            </a:r>
            <a:r>
              <a:rPr lang="en-US" altLang="zh-CN"/>
              <a:t>169781</a:t>
            </a:r>
            <a:r>
              <a:rPr lang="zh-CN" altLang="en-US"/>
              <a:t>评分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234E2-33C1-47E2-92EB-914D5046EDBA}"/>
              </a:ext>
            </a:extLst>
          </p:cNvPr>
          <p:cNvSpPr txBox="1"/>
          <p:nvPr/>
        </p:nvSpPr>
        <p:spPr>
          <a:xfrm>
            <a:off x="405782" y="171972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评价指标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8E58AA-B463-7D16-2498-1A286AFF3031}"/>
              </a:ext>
            </a:extLst>
          </p:cNvPr>
          <p:cNvSpPr txBox="1"/>
          <p:nvPr/>
        </p:nvSpPr>
        <p:spPr>
          <a:xfrm>
            <a:off x="647857" y="2196318"/>
            <a:ext cx="382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Poisoning Attack Effectiveness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BC71C1-0680-33A4-8FC7-4261FC90F0AF}"/>
              </a:ext>
            </a:extLst>
          </p:cNvPr>
          <p:cNvSpPr txBox="1"/>
          <p:nvPr/>
        </p:nvSpPr>
        <p:spPr>
          <a:xfrm>
            <a:off x="959142" y="2603626"/>
            <a:ext cx="950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fraction of users whose </a:t>
            </a:r>
            <a:r>
              <a:rPr lang="zh-CN" altLang="en-US"/>
              <a:t>𝐾 </a:t>
            </a:r>
            <a:r>
              <a:rPr lang="en-US" altLang="zh-CN"/>
              <a:t>recommended items include the target item</a:t>
            </a:r>
            <a:r>
              <a:rPr lang="zh-CN" altLang="en-US"/>
              <a:t>（𝐸𝑅</a:t>
            </a:r>
            <a:r>
              <a:rPr lang="en-US" altLang="zh-CN"/>
              <a:t>@K</a:t>
            </a:r>
            <a:r>
              <a:rPr lang="zh-CN" altLang="en-US"/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0DD6EF-0ACB-A097-804C-5F656AA78391}"/>
              </a:ext>
            </a:extLst>
          </p:cNvPr>
          <p:cNvSpPr txBox="1"/>
          <p:nvPr/>
        </p:nvSpPr>
        <p:spPr>
          <a:xfrm>
            <a:off x="406892" y="401865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Baseline</a:t>
            </a:r>
            <a:r>
              <a:rPr lang="zh-CN" altLang="en-US"/>
              <a:t>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DC384E-69A4-4A02-F388-2A6AE57E27A6}"/>
              </a:ext>
            </a:extLst>
          </p:cNvPr>
          <p:cNvSpPr txBox="1"/>
          <p:nvPr/>
        </p:nvSpPr>
        <p:spPr>
          <a:xfrm>
            <a:off x="879137" y="465304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Explicit Boosting (EB)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44E03D-3AE7-8BFD-AA96-0559E5BCB530}"/>
              </a:ext>
            </a:extLst>
          </p:cNvPr>
          <p:cNvSpPr txBox="1"/>
          <p:nvPr/>
        </p:nvSpPr>
        <p:spPr>
          <a:xfrm>
            <a:off x="879137" y="5485274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 Attacks (RA)</a:t>
            </a:r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39A27B0-F371-8D02-BA07-929B7EAD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03" y="4561987"/>
            <a:ext cx="3212112" cy="52983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5CDB038-29FE-289F-D8FF-B53F07C7CDF2}"/>
              </a:ext>
            </a:extLst>
          </p:cNvPr>
          <p:cNvSpPr txBox="1"/>
          <p:nvPr/>
        </p:nvSpPr>
        <p:spPr>
          <a:xfrm>
            <a:off x="3326858" y="5422414"/>
            <a:ext cx="789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injects fake interactions with both </a:t>
            </a:r>
            <a:r>
              <a:rPr lang="en-US" altLang="zh-CN" sz="1400">
                <a:solidFill>
                  <a:srgbClr val="FF0000"/>
                </a:solidFill>
              </a:rPr>
              <a:t>target and randomly selected items </a:t>
            </a:r>
            <a:r>
              <a:rPr lang="en-US" altLang="zh-CN" sz="1400"/>
              <a:t>via manipulated malicious users to promote the target item</a:t>
            </a:r>
            <a:endParaRPr lang="zh-CN" altLang="en-US" sz="14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3B7D7E-E93B-77FD-73EB-1FDD98BD92AE}"/>
              </a:ext>
            </a:extLst>
          </p:cNvPr>
          <p:cNvSpPr txBox="1"/>
          <p:nvPr/>
        </p:nvSpPr>
        <p:spPr>
          <a:xfrm>
            <a:off x="405782" y="307110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目标物品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E45BC0-F0F1-0E56-D4F9-887F75BD3D80}"/>
              </a:ext>
            </a:extLst>
          </p:cNvPr>
          <p:cNvSpPr txBox="1"/>
          <p:nvPr/>
        </p:nvSpPr>
        <p:spPr>
          <a:xfrm>
            <a:off x="671239" y="3527223"/>
            <a:ext cx="1006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一个最不流行的物品（一个交互数最少的物品）（注：</a:t>
            </a:r>
            <a:r>
              <a:rPr lang="en-US" altLang="zh-CN"/>
              <a:t>ML</a:t>
            </a:r>
            <a:r>
              <a:rPr lang="zh-CN" altLang="en-US"/>
              <a:t>至少是</a:t>
            </a:r>
            <a:r>
              <a:rPr lang="en-US" altLang="zh-CN"/>
              <a:t>20</a:t>
            </a:r>
            <a:r>
              <a:rPr lang="zh-CN" altLang="en-US"/>
              <a:t>个评分，</a:t>
            </a:r>
            <a:r>
              <a:rPr lang="en-US" altLang="zh-CN"/>
              <a:t>AZ</a:t>
            </a:r>
            <a:r>
              <a:rPr lang="zh-CN" altLang="en-US"/>
              <a:t>至少是</a:t>
            </a:r>
            <a:r>
              <a:rPr lang="en-US" altLang="zh-CN"/>
              <a:t>5</a:t>
            </a:r>
            <a:r>
              <a:rPr lang="zh-CN" altLang="en-US"/>
              <a:t>个评论）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CD8012-3943-E81E-9A88-13D0DE71D010}"/>
              </a:ext>
            </a:extLst>
          </p:cNvPr>
          <p:cNvSpPr txBox="1"/>
          <p:nvPr/>
        </p:nvSpPr>
        <p:spPr>
          <a:xfrm>
            <a:off x="810784" y="603919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其他的方法或多或少依赖先验信息，不考虑比较</a:t>
            </a:r>
          </a:p>
        </p:txBody>
      </p:sp>
    </p:spTree>
    <p:extLst>
      <p:ext uri="{BB962C8B-B14F-4D97-AF65-F5344CB8AC3E}">
        <p14:creationId xmlns:p14="http://schemas.microsoft.com/office/powerpoint/2010/main" val="3967082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5BAAC5-3E6D-47CC-86B1-B9DBDA2B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9126A7-6A0E-47F1-BB27-17C34657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C6BA3-2B81-0E65-D4F2-8E7D00E3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43" y="363153"/>
            <a:ext cx="5970920" cy="5402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EE0454-D526-7EED-87EC-EAE5B32E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3" y="1154018"/>
            <a:ext cx="10587299" cy="38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3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75CA6-8FC4-4D1B-805E-5984AD9F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316560-73C3-4150-BCD1-EFCDC886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39BCF-5DE6-7CDA-DA1D-1A8D1F3C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537" y="241198"/>
            <a:ext cx="6897263" cy="754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C24FF9-8358-8C55-B933-E0DCEEAA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15" y="1242005"/>
            <a:ext cx="11487454" cy="46907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016DA6-8223-F430-815D-087FB0D761F7}"/>
              </a:ext>
            </a:extLst>
          </p:cNvPr>
          <p:cNvSpPr txBox="1"/>
          <p:nvPr/>
        </p:nvSpPr>
        <p:spPr>
          <a:xfrm>
            <a:off x="3810000" y="5994468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直到下降到</a:t>
            </a:r>
            <a:r>
              <a:rPr lang="en-US" altLang="zh-CN"/>
              <a:t>0.1%</a:t>
            </a:r>
            <a:r>
              <a:rPr lang="zh-CN" altLang="en-US"/>
              <a:t>才会失效，卖点</a:t>
            </a:r>
          </a:p>
        </p:txBody>
      </p:sp>
    </p:spTree>
    <p:extLst>
      <p:ext uri="{BB962C8B-B14F-4D97-AF65-F5344CB8AC3E}">
        <p14:creationId xmlns:p14="http://schemas.microsoft.com/office/powerpoint/2010/main" val="389764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FB6312-5604-4B00-9860-E631B524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F802DB-FC07-4BD1-942A-069E53CB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88CA45-2557-52AF-ACEA-33306DE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48" y="315827"/>
            <a:ext cx="5417623" cy="6348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35A6D0-6FFE-42BD-3D05-78B01AEC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63" y="1106692"/>
            <a:ext cx="6389108" cy="45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4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999" y="3891452"/>
            <a:ext cx="3996000" cy="914400"/>
          </a:xfrm>
        </p:spPr>
        <p:txBody>
          <a:bodyPr/>
          <a:lstStyle/>
          <a:p>
            <a:r>
              <a:rPr lang="zh-CN" altLang="en-US" dirty="0"/>
              <a:t>总结思考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5654081" y="2095499"/>
            <a:ext cx="883837" cy="77560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A99F38-9794-476E-B77B-632FEE82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D6D271-7584-419D-AE75-866EF379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写在最后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9AB4D5-341F-1704-F2CB-99B56690B2A8}"/>
              </a:ext>
            </a:extLst>
          </p:cNvPr>
          <p:cNvSpPr txBox="1"/>
          <p:nvPr/>
        </p:nvSpPr>
        <p:spPr>
          <a:xfrm>
            <a:off x="446315" y="1338943"/>
            <a:ext cx="11364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/>
              <a:t>问题是同一个问题，不同的方法，不同的假设程度，不同的隐私数据保护程度。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技术含量比较低，没啥高深的概念，都是实验效果好，再反过头来解释，也不涉及理论证明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故事都能自圆其说，联邦推荐的文章很多就是得先把故事讲好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故事的描述、细节的设置、假设可以假设到什么程度、代码的参考，对我是有借鉴意义的。也提供理论依据，比如，我说数据可以保护到</a:t>
            </a:r>
            <a:r>
              <a:rPr lang="en-US" altLang="zh-CN"/>
              <a:t>WSDM</a:t>
            </a:r>
            <a:r>
              <a:rPr lang="zh-CN" altLang="en-US"/>
              <a:t>的程度，也有理论支撑；我说数据要保护到</a:t>
            </a:r>
            <a:r>
              <a:rPr lang="en-US" altLang="zh-CN"/>
              <a:t>IJCAI</a:t>
            </a:r>
            <a:r>
              <a:rPr lang="zh-CN" altLang="en-US"/>
              <a:t>的程度，也有理论支撑，看方法是怎样的，决定了讲故事怎么讲，言之有理即可。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这些联邦推荐的文章多了后，很多设定就会规范起来。比如，用简单的</a:t>
            </a:r>
            <a:r>
              <a:rPr lang="en-US" altLang="zh-CN"/>
              <a:t>NCF</a:t>
            </a:r>
            <a:r>
              <a:rPr lang="zh-CN" altLang="en-US"/>
              <a:t>作为本地推荐</a:t>
            </a:r>
            <a:r>
              <a:rPr lang="en-US" altLang="zh-CN"/>
              <a:t>base</a:t>
            </a:r>
            <a:r>
              <a:rPr lang="zh-CN" altLang="en-US"/>
              <a:t>模型是一个主流方向；就是一个用户即是一个终端；用户和物品交互就是隐式交互；用户嵌入向量、用户物品交互数据就是存在本地，用户嵌入向量就是在本地进行更新。</a:t>
            </a:r>
            <a:endParaRPr lang="en-US" altLang="zh-CN"/>
          </a:p>
          <a:p>
            <a:pPr marL="342900" indent="-342900">
              <a:buFontTx/>
              <a:buAutoNum type="arabicPeriod"/>
            </a:pPr>
            <a:r>
              <a:rPr lang="zh-CN" altLang="en-US"/>
              <a:t>在从可学习的</a:t>
            </a:r>
            <a:r>
              <a:rPr lang="en-US" altLang="zh-CN"/>
              <a:t>item embedding</a:t>
            </a:r>
            <a:r>
              <a:rPr lang="zh-CN" altLang="en-US"/>
              <a:t>上做文章几乎已成为共识了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在一个相对新的赛道，有一些低处的果实可以摘取。所以它可能方法是不太行的，或者很粗糙。但是故事是新的，所以就这么个概念的融合，</a:t>
            </a:r>
            <a:r>
              <a:rPr lang="en-US" altLang="zh-CN"/>
              <a:t>2022</a:t>
            </a:r>
            <a:r>
              <a:rPr lang="zh-CN" altLang="en-US"/>
              <a:t>已经有了一篇</a:t>
            </a:r>
            <a:r>
              <a:rPr lang="en-US" altLang="zh-CN"/>
              <a:t>B</a:t>
            </a:r>
            <a:r>
              <a:rPr lang="zh-CN" altLang="en-US"/>
              <a:t>、两篇</a:t>
            </a:r>
            <a:r>
              <a:rPr lang="en-US" altLang="zh-CN"/>
              <a:t>A</a:t>
            </a:r>
            <a:r>
              <a:rPr lang="zh-CN" altLang="en-US"/>
              <a:t>，该方向暂无后续发展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92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FF572E3B-1F17-4C61-966B-66FC7A18D4C1}"/>
              </a:ext>
            </a:extLst>
          </p:cNvPr>
          <p:cNvGrpSpPr/>
          <p:nvPr/>
        </p:nvGrpSpPr>
        <p:grpSpPr>
          <a:xfrm>
            <a:off x="4990007" y="3812685"/>
            <a:ext cx="2855540" cy="607224"/>
            <a:chOff x="7620127" y="2931272"/>
            <a:chExt cx="2855540" cy="60722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A45DDCC-D14F-4A48-9343-50A7BA083C86}"/>
                </a:ext>
              </a:extLst>
            </p:cNvPr>
            <p:cNvSpPr txBox="1"/>
            <p:nvPr/>
          </p:nvSpPr>
          <p:spPr>
            <a:xfrm>
              <a:off x="8449150" y="2972376"/>
              <a:ext cx="2026517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>
                  <a:solidFill>
                    <a:schemeClr val="accent1"/>
                  </a:solidFill>
                  <a:cs typeface="+mn-ea"/>
                  <a:sym typeface="+mn-lt"/>
                </a:rPr>
                <a:t>WSDM 2022</a:t>
              </a:r>
              <a:endParaRPr lang="zh-CN" altLang="en-US" sz="24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D9CB9188-0BFB-428B-A244-E7D0BC777416}"/>
                </a:ext>
              </a:extLst>
            </p:cNvPr>
            <p:cNvSpPr/>
            <p:nvPr/>
          </p:nvSpPr>
          <p:spPr>
            <a:xfrm>
              <a:off x="7620127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741F2B9-F18C-406E-B5DA-8E91BC9A8131}"/>
              </a:ext>
            </a:extLst>
          </p:cNvPr>
          <p:cNvGrpSpPr/>
          <p:nvPr/>
        </p:nvGrpSpPr>
        <p:grpSpPr>
          <a:xfrm>
            <a:off x="4990007" y="5876392"/>
            <a:ext cx="2244795" cy="607224"/>
            <a:chOff x="7620127" y="4034410"/>
            <a:chExt cx="2244795" cy="60722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813EBE-D312-41D1-8DDA-77112A198B92}"/>
                </a:ext>
              </a:extLst>
            </p:cNvPr>
            <p:cNvSpPr txBox="1"/>
            <p:nvPr/>
          </p:nvSpPr>
          <p:spPr>
            <a:xfrm>
              <a:off x="8449150" y="4075514"/>
              <a:ext cx="1415772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总结思考</a:t>
              </a: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23C4B180-9F8F-4232-A654-CF0B0D8811A4}"/>
                </a:ext>
              </a:extLst>
            </p:cNvPr>
            <p:cNvSpPr/>
            <p:nvPr/>
          </p:nvSpPr>
          <p:spPr>
            <a:xfrm>
              <a:off x="7620127" y="4034410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AF1C854-0BC3-4983-AAEB-AD082C0AF161}"/>
              </a:ext>
            </a:extLst>
          </p:cNvPr>
          <p:cNvGrpSpPr/>
          <p:nvPr/>
        </p:nvGrpSpPr>
        <p:grpSpPr>
          <a:xfrm>
            <a:off x="4990007" y="4844538"/>
            <a:ext cx="2570932" cy="607224"/>
            <a:chOff x="7620127" y="5100684"/>
            <a:chExt cx="2570932" cy="60722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70D1A4C-FD12-4646-9C4C-F4751A2E7A3E}"/>
                </a:ext>
              </a:extLst>
            </p:cNvPr>
            <p:cNvSpPr txBox="1"/>
            <p:nvPr/>
          </p:nvSpPr>
          <p:spPr>
            <a:xfrm>
              <a:off x="8467510" y="5141788"/>
              <a:ext cx="1723549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>
                  <a:solidFill>
                    <a:schemeClr val="accent1"/>
                  </a:solidFill>
                  <a:cs typeface="+mn-ea"/>
                  <a:sym typeface="+mn-lt"/>
                </a:rPr>
                <a:t>IJCAI 2022</a:t>
              </a:r>
              <a:endParaRPr lang="zh-CN" altLang="en-US" sz="24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177A8758-4235-470B-B01F-C54D1316EC70}"/>
                </a:ext>
              </a:extLst>
            </p:cNvPr>
            <p:cNvSpPr/>
            <p:nvPr/>
          </p:nvSpPr>
          <p:spPr>
            <a:xfrm>
              <a:off x="7620127" y="5100684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501A4E8-410B-45E6-9366-DC087871D60E}"/>
              </a:ext>
            </a:extLst>
          </p:cNvPr>
          <p:cNvGrpSpPr/>
          <p:nvPr/>
        </p:nvGrpSpPr>
        <p:grpSpPr>
          <a:xfrm>
            <a:off x="4990007" y="2821775"/>
            <a:ext cx="2277604" cy="607224"/>
            <a:chOff x="2079704" y="5100684"/>
            <a:chExt cx="2277604" cy="60722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DD37CC-BB39-41C1-8D66-5EA191F8929C}"/>
                </a:ext>
              </a:extLst>
            </p:cNvPr>
            <p:cNvSpPr txBox="1"/>
            <p:nvPr/>
          </p:nvSpPr>
          <p:spPr>
            <a:xfrm>
              <a:off x="2941536" y="5141788"/>
              <a:ext cx="1415772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背景介绍</a:t>
              </a: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D7A9DE7B-D7FB-40FF-A7D2-22ADD96D1210}"/>
                </a:ext>
              </a:extLst>
            </p:cNvPr>
            <p:cNvSpPr/>
            <p:nvPr/>
          </p:nvSpPr>
          <p:spPr>
            <a:xfrm>
              <a:off x="2079704" y="5100684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2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0A9903-D0B4-72A5-1CD3-9A6EBCD0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787F5F-C65B-DBAC-798B-216C1924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86"/>
          <a:stretch/>
        </p:blipFill>
        <p:spPr>
          <a:xfrm>
            <a:off x="643521" y="2347765"/>
            <a:ext cx="5063550" cy="16094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86F03E-3860-2DC5-0186-E00F1F881E64}"/>
              </a:ext>
            </a:extLst>
          </p:cNvPr>
          <p:cNvSpPr txBox="1"/>
          <p:nvPr/>
        </p:nvSpPr>
        <p:spPr>
          <a:xfrm>
            <a:off x="941616" y="99997"/>
            <a:ext cx="923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 L, Tan B, Zheng V W, et al. Federated recommendation systems[M]//Federated Learning. Springer, Cham, 2020: 225-239.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9A1B7E-C86A-9AD3-79D5-264008A4690B}"/>
              </a:ext>
            </a:extLst>
          </p:cNvPr>
          <p:cNvSpPr txBox="1"/>
          <p:nvPr/>
        </p:nvSpPr>
        <p:spPr>
          <a:xfrm>
            <a:off x="941616" y="754435"/>
            <a:ext cx="103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张洪磊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李浥东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邬俊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基于隐私保护的联邦推荐算法综述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自动化学报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2022, 48(9): 2142-2163.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469690-F42D-A7E5-1E71-D16A178C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72" y="2204559"/>
            <a:ext cx="3768812" cy="2020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CF7C58-0B64-6468-7C06-5A45D41F9CB3}"/>
              </a:ext>
            </a:extLst>
          </p:cNvPr>
          <p:cNvSpPr txBox="1"/>
          <p:nvPr/>
        </p:nvSpPr>
        <p:spPr>
          <a:xfrm>
            <a:off x="941616" y="1172682"/>
            <a:ext cx="1049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梁鋒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羊恩躍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潘微科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基于聯邦學習的推薦系統綜述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中國科學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CN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信息科學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= Scientia Sinica (Informationis), 2022.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B6AC0-5CE0-6E92-5076-4CE241C08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71"/>
          <a:stretch/>
        </p:blipFill>
        <p:spPr>
          <a:xfrm>
            <a:off x="451397" y="4100407"/>
            <a:ext cx="5987557" cy="2757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73FE41-E677-A1DE-03E2-81D07F4CE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639" y="4610830"/>
            <a:ext cx="4522386" cy="20046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B9E6BB5-24F9-87B2-4115-3E4656BE5619}"/>
              </a:ext>
            </a:extLst>
          </p:cNvPr>
          <p:cNvSpPr txBox="1"/>
          <p:nvPr/>
        </p:nvSpPr>
        <p:spPr>
          <a:xfrm>
            <a:off x="941616" y="1835227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朱智韬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司世景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王健宗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肖京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. 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联邦推荐系统综述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[J]. 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大数据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, 2022, 8(4): 105-132.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14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876417"/>
            <a:ext cx="3996000" cy="107223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背景介绍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DD23DA5-2BD1-871F-1E40-973AE0C9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联邦推荐系统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AD5009-581A-BDE3-6EDC-48BAC6F171A8}"/>
              </a:ext>
            </a:extLst>
          </p:cNvPr>
          <p:cNvSpPr txBox="1"/>
          <p:nvPr/>
        </p:nvSpPr>
        <p:spPr>
          <a:xfrm>
            <a:off x="2077114" y="1660798"/>
            <a:ext cx="1929866" cy="420307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b="1">
                <a:solidFill>
                  <a:prstClr val="black"/>
                </a:solidFill>
                <a:latin typeface="Calibri"/>
                <a:ea typeface="微软雅黑"/>
              </a:rPr>
              <a:t>联邦推荐系统（</a:t>
            </a:r>
            <a:r>
              <a:rPr lang="en-US" altLang="zh-CN" b="1">
                <a:solidFill>
                  <a:prstClr val="black"/>
                </a:solidFill>
                <a:latin typeface="Calibri"/>
                <a:ea typeface="微软雅黑"/>
              </a:rPr>
              <a:t>Federated Recommendation Systems,</a:t>
            </a:r>
            <a:r>
              <a:rPr lang="zh-CN" altLang="en-US" b="1">
                <a:solidFill>
                  <a:prstClr val="black"/>
                </a:solidFill>
                <a:latin typeface="Calibri"/>
                <a:ea typeface="微软雅黑"/>
              </a:rPr>
              <a:t> </a:t>
            </a:r>
            <a:r>
              <a:rPr lang="en-US" altLang="zh-CN" b="1">
                <a:solidFill>
                  <a:prstClr val="black"/>
                </a:solidFill>
                <a:latin typeface="Calibri"/>
                <a:ea typeface="微软雅黑"/>
              </a:rPr>
              <a:t>FedRec</a:t>
            </a:r>
            <a:r>
              <a:rPr lang="zh-CN" altLang="en-US" b="1">
                <a:solidFill>
                  <a:prstClr val="black"/>
                </a:solidFill>
                <a:latin typeface="Calibri"/>
                <a:ea typeface="微软雅黑"/>
              </a:rPr>
              <a:t>）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的目的是在多个参与方之间</a:t>
            </a:r>
            <a:r>
              <a:rPr lang="zh-CN" altLang="en-US" b="1">
                <a:solidFill>
                  <a:srgbClr val="FF0000"/>
                </a:solidFill>
                <a:latin typeface="Calibri"/>
                <a:ea typeface="微软雅黑"/>
              </a:rPr>
              <a:t>协同训练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出</a:t>
            </a:r>
            <a:r>
              <a:rPr lang="zh-CN" altLang="en-US" b="1">
                <a:solidFill>
                  <a:prstClr val="black"/>
                </a:solidFill>
                <a:latin typeface="Calibri"/>
                <a:ea typeface="微软雅黑"/>
              </a:rPr>
              <a:t>推荐模型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，而不用</a:t>
            </a:r>
            <a:r>
              <a:rPr lang="zh-CN" altLang="en-US" b="1">
                <a:solidFill>
                  <a:srgbClr val="3C3C8E"/>
                </a:solidFill>
                <a:latin typeface="Calibri"/>
                <a:ea typeface="微软雅黑"/>
              </a:rPr>
              <a:t>直接访问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任一方的</a:t>
            </a:r>
            <a:r>
              <a:rPr lang="zh-CN" altLang="en-US" b="1">
                <a:solidFill>
                  <a:srgbClr val="FF0000"/>
                </a:solidFill>
                <a:latin typeface="Calibri"/>
                <a:ea typeface="微软雅黑"/>
              </a:rPr>
              <a:t>隐私数据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。</a:t>
            </a:r>
            <a:r>
              <a:rPr lang="en-US" altLang="zh-CN" b="1" baseline="30000">
                <a:solidFill>
                  <a:prstClr val="black"/>
                </a:solidFill>
                <a:latin typeface="Calibri"/>
                <a:ea typeface="微软雅黑"/>
              </a:rPr>
              <a:t>[1] </a:t>
            </a:r>
            <a:endParaRPr lang="zh-CN" altLang="en-US">
              <a:solidFill>
                <a:prstClr val="black"/>
              </a:solidFill>
              <a:latin typeface="Calibri"/>
              <a:ea typeface="微软雅黑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0663D5-E22F-2494-FBE4-848B0F88D0CC}"/>
              </a:ext>
            </a:extLst>
          </p:cNvPr>
          <p:cNvSpPr txBox="1"/>
          <p:nvPr/>
        </p:nvSpPr>
        <p:spPr>
          <a:xfrm>
            <a:off x="1646553" y="6328471"/>
            <a:ext cx="824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>
                <a:solidFill>
                  <a:prstClr val="black"/>
                </a:solidFill>
                <a:latin typeface="Calibri"/>
                <a:ea typeface="微软雅黑"/>
              </a:rPr>
              <a:t>[1] Yang L, Tan B, Zheng V W, et al. </a:t>
            </a:r>
            <a:r>
              <a:rPr lang="en-US" altLang="zh-CN" sz="1600" b="1" i="1">
                <a:solidFill>
                  <a:srgbClr val="02409A"/>
                </a:solidFill>
                <a:latin typeface="Calibri"/>
                <a:ea typeface="微软雅黑"/>
              </a:rPr>
              <a:t>Federated recommendation systems</a:t>
            </a:r>
            <a:r>
              <a:rPr lang="en-US" altLang="zh-CN" sz="1600">
                <a:solidFill>
                  <a:prstClr val="black"/>
                </a:solidFill>
                <a:latin typeface="Calibri"/>
                <a:ea typeface="微软雅黑"/>
              </a:rPr>
              <a:t>[M]//Federated Learning. Springer, Cham, 2020: 225-239.</a:t>
            </a:r>
            <a:endParaRPr lang="zh-CN" altLang="en-US" sz="16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C215CA-E946-DD04-51C4-6B7CE92183C1}"/>
              </a:ext>
            </a:extLst>
          </p:cNvPr>
          <p:cNvSpPr/>
          <p:nvPr/>
        </p:nvSpPr>
        <p:spPr>
          <a:xfrm>
            <a:off x="4898764" y="856000"/>
            <a:ext cx="4924002" cy="171193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pic>
        <p:nvPicPr>
          <p:cNvPr id="11" name="图片 6" descr="32313538313539393b32313538313538373bb7fecef1c6f7">
            <a:extLst>
              <a:ext uri="{FF2B5EF4-FFF2-40B4-BE49-F238E27FC236}">
                <a16:creationId xmlns:a16="http://schemas.microsoft.com/office/drawing/2014/main" id="{1A27BB1C-B9FC-BC9D-5397-F7698106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654" y="1270439"/>
            <a:ext cx="1149917" cy="1149917"/>
          </a:xfrm>
          <a:prstGeom prst="rect">
            <a:avLst/>
          </a:prstGeom>
        </p:spPr>
      </p:pic>
      <p:sp>
        <p:nvSpPr>
          <p:cNvPr id="12" name="圆角矩形 9">
            <a:extLst>
              <a:ext uri="{FF2B5EF4-FFF2-40B4-BE49-F238E27FC236}">
                <a16:creationId xmlns:a16="http://schemas.microsoft.com/office/drawing/2014/main" id="{641F6824-9D4A-667B-6435-B12C753430D9}"/>
              </a:ext>
            </a:extLst>
          </p:cNvPr>
          <p:cNvSpPr/>
          <p:nvPr/>
        </p:nvSpPr>
        <p:spPr>
          <a:xfrm>
            <a:off x="6305803" y="901356"/>
            <a:ext cx="2586135" cy="26916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01D3D3-E0BE-E9AD-AA57-BC44712145B8}"/>
              </a:ext>
            </a:extLst>
          </p:cNvPr>
          <p:cNvSpPr txBox="1"/>
          <p:nvPr/>
        </p:nvSpPr>
        <p:spPr>
          <a:xfrm>
            <a:off x="6373196" y="891408"/>
            <a:ext cx="253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中央服务器上的全局推荐模型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31CAA72-AD3B-431F-024A-CA621F124A59}"/>
              </a:ext>
            </a:extLst>
          </p:cNvPr>
          <p:cNvGrpSpPr/>
          <p:nvPr/>
        </p:nvGrpSpPr>
        <p:grpSpPr>
          <a:xfrm>
            <a:off x="6468460" y="1349182"/>
            <a:ext cx="1167023" cy="949269"/>
            <a:chOff x="8121" y="1616"/>
            <a:chExt cx="1526" cy="118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595B6B3-3B20-D250-10AD-F6C44CAF16CE}"/>
                </a:ext>
              </a:extLst>
            </p:cNvPr>
            <p:cNvSpPr/>
            <p:nvPr/>
          </p:nvSpPr>
          <p:spPr>
            <a:xfrm>
              <a:off x="8811" y="1616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9D681B-5F35-3239-C1C0-EE19737D8D0B}"/>
                </a:ext>
              </a:extLst>
            </p:cNvPr>
            <p:cNvSpPr/>
            <p:nvPr/>
          </p:nvSpPr>
          <p:spPr>
            <a:xfrm>
              <a:off x="8343" y="209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788C4DE-345B-9606-E282-42B37D108173}"/>
                </a:ext>
              </a:extLst>
            </p:cNvPr>
            <p:cNvSpPr/>
            <p:nvPr/>
          </p:nvSpPr>
          <p:spPr>
            <a:xfrm>
              <a:off x="8811" y="209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381F351-D6AB-8331-5443-5A8A670F7A61}"/>
                </a:ext>
              </a:extLst>
            </p:cNvPr>
            <p:cNvSpPr/>
            <p:nvPr/>
          </p:nvSpPr>
          <p:spPr>
            <a:xfrm>
              <a:off x="9280" y="209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148AA3-B7D4-0598-E045-97AEE0A5DDB6}"/>
                </a:ext>
              </a:extLst>
            </p:cNvPr>
            <p:cNvSpPr/>
            <p:nvPr/>
          </p:nvSpPr>
          <p:spPr>
            <a:xfrm>
              <a:off x="8121" y="260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C83018F-0EE9-CA11-6B20-F02B6436B668}"/>
                </a:ext>
              </a:extLst>
            </p:cNvPr>
            <p:cNvSpPr/>
            <p:nvPr/>
          </p:nvSpPr>
          <p:spPr>
            <a:xfrm>
              <a:off x="8562" y="260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0D7D79A-FA28-325C-4472-91764F493441}"/>
                </a:ext>
              </a:extLst>
            </p:cNvPr>
            <p:cNvSpPr/>
            <p:nvPr/>
          </p:nvSpPr>
          <p:spPr>
            <a:xfrm>
              <a:off x="9057" y="260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4F008FA-9DB3-72C3-872F-AD782001F6B1}"/>
                </a:ext>
              </a:extLst>
            </p:cNvPr>
            <p:cNvSpPr/>
            <p:nvPr/>
          </p:nvSpPr>
          <p:spPr>
            <a:xfrm>
              <a:off x="9463" y="2603"/>
              <a:ext cx="184" cy="197"/>
            </a:xfrm>
            <a:prstGeom prst="ellipse">
              <a:avLst/>
            </a:prstGeom>
            <a:solidFill>
              <a:srgbClr val="EC5F74"/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AE001CB-5BDC-5106-F675-C22DC92822E7}"/>
                </a:ext>
              </a:extLst>
            </p:cNvPr>
            <p:cNvCxnSpPr>
              <a:stCxn id="15" idx="3"/>
              <a:endCxn id="16" idx="7"/>
            </p:cNvCxnSpPr>
            <p:nvPr/>
          </p:nvCxnSpPr>
          <p:spPr>
            <a:xfrm flipH="1">
              <a:off x="8499" y="1784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1BFB5A-0E29-D6A5-820F-DCE5831F2FBC}"/>
                </a:ext>
              </a:extLst>
            </p:cNvPr>
            <p:cNvCxnSpPr>
              <a:stCxn id="15" idx="4"/>
              <a:endCxn id="17" idx="0"/>
            </p:cNvCxnSpPr>
            <p:nvPr/>
          </p:nvCxnSpPr>
          <p:spPr>
            <a:xfrm>
              <a:off x="8903" y="1813"/>
              <a:ext cx="0" cy="2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B75A214-B26E-A1B1-956C-1F30E6E36FEE}"/>
                </a:ext>
              </a:extLst>
            </p:cNvPr>
            <p:cNvCxnSpPr>
              <a:stCxn id="15" idx="5"/>
              <a:endCxn id="18" idx="1"/>
            </p:cNvCxnSpPr>
            <p:nvPr/>
          </p:nvCxnSpPr>
          <p:spPr>
            <a:xfrm>
              <a:off x="8968" y="1784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D1DF95-03F0-91AA-AB86-C8D6C2603B1D}"/>
                </a:ext>
              </a:extLst>
            </p:cNvPr>
            <p:cNvCxnSpPr>
              <a:stCxn id="16" idx="3"/>
              <a:endCxn id="19" idx="0"/>
            </p:cNvCxnSpPr>
            <p:nvPr/>
          </p:nvCxnSpPr>
          <p:spPr>
            <a:xfrm flipH="1">
              <a:off x="8213" y="2261"/>
              <a:ext cx="157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816E894-A6EB-EBE0-32EF-A305E2C56FAC}"/>
                </a:ext>
              </a:extLst>
            </p:cNvPr>
            <p:cNvCxnSpPr>
              <a:stCxn id="16" idx="5"/>
              <a:endCxn id="20" idx="1"/>
            </p:cNvCxnSpPr>
            <p:nvPr/>
          </p:nvCxnSpPr>
          <p:spPr>
            <a:xfrm>
              <a:off x="8499" y="2261"/>
              <a:ext cx="89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883419D-4B50-FC44-46A1-86A4E44FA501}"/>
                </a:ext>
              </a:extLst>
            </p:cNvPr>
            <p:cNvCxnSpPr>
              <a:stCxn id="17" idx="3"/>
              <a:endCxn id="20" idx="7"/>
            </p:cNvCxnSpPr>
            <p:nvPr/>
          </p:nvCxnSpPr>
          <p:spPr>
            <a:xfrm flipH="1">
              <a:off x="8718" y="2261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705B45B-EF67-8976-0238-BE25974FCA53}"/>
                </a:ext>
              </a:extLst>
            </p:cNvPr>
            <p:cNvCxnSpPr/>
            <p:nvPr/>
          </p:nvCxnSpPr>
          <p:spPr>
            <a:xfrm>
              <a:off x="8830" y="2465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558592A-5942-E7F5-3150-BC6F238D75AD}"/>
                </a:ext>
              </a:extLst>
            </p:cNvPr>
            <p:cNvCxnSpPr>
              <a:stCxn id="17" idx="5"/>
              <a:endCxn id="21" idx="1"/>
            </p:cNvCxnSpPr>
            <p:nvPr/>
          </p:nvCxnSpPr>
          <p:spPr>
            <a:xfrm>
              <a:off x="8968" y="2261"/>
              <a:ext cx="116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1B76A57-9173-69DE-EDCC-4088A1451F17}"/>
                </a:ext>
              </a:extLst>
            </p:cNvPr>
            <p:cNvCxnSpPr>
              <a:stCxn id="18" idx="3"/>
              <a:endCxn id="21" idx="7"/>
            </p:cNvCxnSpPr>
            <p:nvPr/>
          </p:nvCxnSpPr>
          <p:spPr>
            <a:xfrm flipH="1">
              <a:off x="9214" y="2261"/>
              <a:ext cx="93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713C8C7-DA11-FAE4-19D1-2C79A3553C91}"/>
                </a:ext>
              </a:extLst>
            </p:cNvPr>
            <p:cNvCxnSpPr>
              <a:stCxn id="18" idx="5"/>
              <a:endCxn id="22" idx="0"/>
            </p:cNvCxnSpPr>
            <p:nvPr/>
          </p:nvCxnSpPr>
          <p:spPr>
            <a:xfrm>
              <a:off x="9437" y="2261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E5E5936-27FA-B5E5-E9FE-4179CA5FA7D0}"/>
              </a:ext>
            </a:extLst>
          </p:cNvPr>
          <p:cNvGrpSpPr/>
          <p:nvPr/>
        </p:nvGrpSpPr>
        <p:grpSpPr>
          <a:xfrm>
            <a:off x="5616312" y="3211328"/>
            <a:ext cx="348112" cy="458021"/>
            <a:chOff x="8386" y="6472"/>
            <a:chExt cx="1526" cy="118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B3BE638-3FFC-5968-8DA2-C509D6618288}"/>
                </a:ext>
              </a:extLst>
            </p:cNvPr>
            <p:cNvSpPr/>
            <p:nvPr/>
          </p:nvSpPr>
          <p:spPr>
            <a:xfrm>
              <a:off x="9076" y="6472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B81961E-9F6F-969F-FCEB-DED4CF66B5E3}"/>
                </a:ext>
              </a:extLst>
            </p:cNvPr>
            <p:cNvSpPr/>
            <p:nvPr/>
          </p:nvSpPr>
          <p:spPr>
            <a:xfrm>
              <a:off x="8607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4CFFC35-B9A4-C706-D060-B50EF8313830}"/>
                </a:ext>
              </a:extLst>
            </p:cNvPr>
            <p:cNvSpPr/>
            <p:nvPr/>
          </p:nvSpPr>
          <p:spPr>
            <a:xfrm>
              <a:off x="9076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1357151-0701-B925-CB6C-EB8370F4B8C9}"/>
                </a:ext>
              </a:extLst>
            </p:cNvPr>
            <p:cNvSpPr/>
            <p:nvPr/>
          </p:nvSpPr>
          <p:spPr>
            <a:xfrm>
              <a:off x="9545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97251D9-BBFA-866B-EE73-6A0CC7B969EE}"/>
                </a:ext>
              </a:extLst>
            </p:cNvPr>
            <p:cNvSpPr/>
            <p:nvPr/>
          </p:nvSpPr>
          <p:spPr>
            <a:xfrm>
              <a:off x="8386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D8C2011-3C14-87E8-5BA2-7AAFA3BD5D67}"/>
                </a:ext>
              </a:extLst>
            </p:cNvPr>
            <p:cNvSpPr/>
            <p:nvPr/>
          </p:nvSpPr>
          <p:spPr>
            <a:xfrm>
              <a:off x="8827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AFECF9B-FAB1-B16E-4081-2FC48073E2D4}"/>
                </a:ext>
              </a:extLst>
            </p:cNvPr>
            <p:cNvSpPr/>
            <p:nvPr/>
          </p:nvSpPr>
          <p:spPr>
            <a:xfrm>
              <a:off x="9324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A9B5EEB-D12D-398C-D60D-4BF88C65B17F}"/>
                </a:ext>
              </a:extLst>
            </p:cNvPr>
            <p:cNvSpPr/>
            <p:nvPr/>
          </p:nvSpPr>
          <p:spPr>
            <a:xfrm>
              <a:off x="9728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CE70693-F57C-0DAF-A44B-F8F836647DCE}"/>
                </a:ext>
              </a:extLst>
            </p:cNvPr>
            <p:cNvCxnSpPr>
              <a:stCxn id="34" idx="3"/>
              <a:endCxn id="35" idx="7"/>
            </p:cNvCxnSpPr>
            <p:nvPr/>
          </p:nvCxnSpPr>
          <p:spPr>
            <a:xfrm flipH="1">
              <a:off x="8764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D21373F-75F7-8D9E-8917-AA6B520F7E0C}"/>
                </a:ext>
              </a:extLst>
            </p:cNvPr>
            <p:cNvCxnSpPr>
              <a:stCxn id="34" idx="4"/>
              <a:endCxn id="36" idx="0"/>
            </p:cNvCxnSpPr>
            <p:nvPr/>
          </p:nvCxnSpPr>
          <p:spPr>
            <a:xfrm>
              <a:off x="9168" y="6669"/>
              <a:ext cx="0" cy="2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F91EA22-D217-A11D-EC4B-34D280B8F86D}"/>
                </a:ext>
              </a:extLst>
            </p:cNvPr>
            <p:cNvCxnSpPr>
              <a:stCxn id="34" idx="5"/>
              <a:endCxn id="37" idx="1"/>
            </p:cNvCxnSpPr>
            <p:nvPr/>
          </p:nvCxnSpPr>
          <p:spPr>
            <a:xfrm>
              <a:off x="9233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3A9AB19-47AE-EE37-A789-667D7DCE9684}"/>
                </a:ext>
              </a:extLst>
            </p:cNvPr>
            <p:cNvCxnSpPr>
              <a:stCxn id="35" idx="3"/>
              <a:endCxn id="38" idx="0"/>
            </p:cNvCxnSpPr>
            <p:nvPr/>
          </p:nvCxnSpPr>
          <p:spPr>
            <a:xfrm flipH="1">
              <a:off x="8478" y="7117"/>
              <a:ext cx="156" cy="34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5D5B868-5831-0EF1-A1B2-314B364D4E15}"/>
                </a:ext>
              </a:extLst>
            </p:cNvPr>
            <p:cNvCxnSpPr>
              <a:stCxn id="35" idx="5"/>
              <a:endCxn id="39" idx="1"/>
            </p:cNvCxnSpPr>
            <p:nvPr/>
          </p:nvCxnSpPr>
          <p:spPr>
            <a:xfrm>
              <a:off x="8764" y="7117"/>
              <a:ext cx="90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7C7F042-623E-A629-D1E3-66FCEE5E9B95}"/>
                </a:ext>
              </a:extLst>
            </p:cNvPr>
            <p:cNvCxnSpPr>
              <a:stCxn id="36" idx="3"/>
              <a:endCxn id="39" idx="7"/>
            </p:cNvCxnSpPr>
            <p:nvPr/>
          </p:nvCxnSpPr>
          <p:spPr>
            <a:xfrm flipH="1">
              <a:off x="8983" y="7117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645C764-EB63-411E-911C-ED9DE71B6B45}"/>
                </a:ext>
              </a:extLst>
            </p:cNvPr>
            <p:cNvCxnSpPr/>
            <p:nvPr/>
          </p:nvCxnSpPr>
          <p:spPr>
            <a:xfrm>
              <a:off x="9095" y="7321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7CC5B7B-7096-67CE-2676-CF39B63A3743}"/>
                </a:ext>
              </a:extLst>
            </p:cNvPr>
            <p:cNvCxnSpPr>
              <a:stCxn id="36" idx="5"/>
              <a:endCxn id="40" idx="1"/>
            </p:cNvCxnSpPr>
            <p:nvPr/>
          </p:nvCxnSpPr>
          <p:spPr>
            <a:xfrm>
              <a:off x="9233" y="7117"/>
              <a:ext cx="118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40AD8D0-D6EC-5606-2FC4-6634D2B1352C}"/>
                </a:ext>
              </a:extLst>
            </p:cNvPr>
            <p:cNvCxnSpPr>
              <a:stCxn id="37" idx="3"/>
              <a:endCxn id="40" idx="7"/>
            </p:cNvCxnSpPr>
            <p:nvPr/>
          </p:nvCxnSpPr>
          <p:spPr>
            <a:xfrm flipH="1">
              <a:off x="9481" y="7117"/>
              <a:ext cx="91" cy="371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9F76FB1-61B9-641A-D5A7-09FC1B3CA2C8}"/>
                </a:ext>
              </a:extLst>
            </p:cNvPr>
            <p:cNvCxnSpPr>
              <a:stCxn id="37" idx="5"/>
              <a:endCxn id="41" idx="0"/>
            </p:cNvCxnSpPr>
            <p:nvPr/>
          </p:nvCxnSpPr>
          <p:spPr>
            <a:xfrm>
              <a:off x="9702" y="7117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pic>
        <p:nvPicPr>
          <p:cNvPr id="52" name="图片 52" descr="343538343039383b343538393136333bcad6bbfa">
            <a:extLst>
              <a:ext uri="{FF2B5EF4-FFF2-40B4-BE49-F238E27FC236}">
                <a16:creationId xmlns:a16="http://schemas.microsoft.com/office/drawing/2014/main" id="{20635E13-FEC7-3837-8F9C-43623BE2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1342" y="3030378"/>
            <a:ext cx="865904" cy="865904"/>
          </a:xfrm>
          <a:prstGeom prst="rect">
            <a:avLst/>
          </a:prstGeom>
        </p:spPr>
      </p:pic>
      <p:pic>
        <p:nvPicPr>
          <p:cNvPr id="53" name="图片 54" descr="303b343132373736393bcad6bbfa">
            <a:extLst>
              <a:ext uri="{FF2B5EF4-FFF2-40B4-BE49-F238E27FC236}">
                <a16:creationId xmlns:a16="http://schemas.microsoft.com/office/drawing/2014/main" id="{146110FC-9C9A-066A-5C2D-2FC5FE785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987" y="3092385"/>
            <a:ext cx="751840" cy="751840"/>
          </a:xfrm>
          <a:prstGeom prst="rect">
            <a:avLst/>
          </a:prstGeom>
        </p:spPr>
      </p:pic>
      <p:pic>
        <p:nvPicPr>
          <p:cNvPr id="54" name="图片 57" descr="343435383133353b333634343833313bc6bdb0e5">
            <a:extLst>
              <a:ext uri="{FF2B5EF4-FFF2-40B4-BE49-F238E27FC236}">
                <a16:creationId xmlns:a16="http://schemas.microsoft.com/office/drawing/2014/main" id="{012A7EFD-F17D-D0EA-530F-2EE3B20C4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0299" y="3158510"/>
            <a:ext cx="1109626" cy="684016"/>
          </a:xfrm>
          <a:prstGeom prst="rect">
            <a:avLst/>
          </a:prstGeom>
        </p:spPr>
      </p:pic>
      <p:pic>
        <p:nvPicPr>
          <p:cNvPr id="55" name="图片 58" descr="32303236373535313b32303238393233323bc6bdb0e5b5e7c4d4">
            <a:extLst>
              <a:ext uri="{FF2B5EF4-FFF2-40B4-BE49-F238E27FC236}">
                <a16:creationId xmlns:a16="http://schemas.microsoft.com/office/drawing/2014/main" id="{12710E57-CAE8-2C4D-87F6-A5008A52F2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3150" y="3163776"/>
            <a:ext cx="1149983" cy="605202"/>
          </a:xfrm>
          <a:prstGeom prst="rect">
            <a:avLst/>
          </a:prstGeom>
        </p:spPr>
      </p:pic>
      <p:sp>
        <p:nvSpPr>
          <p:cNvPr id="56" name="圆角矩形 61">
            <a:extLst>
              <a:ext uri="{FF2B5EF4-FFF2-40B4-BE49-F238E27FC236}">
                <a16:creationId xmlns:a16="http://schemas.microsoft.com/office/drawing/2014/main" id="{AAFFE982-BC6B-45C5-E021-88B73684C2E6}"/>
              </a:ext>
            </a:extLst>
          </p:cNvPr>
          <p:cNvSpPr/>
          <p:nvPr/>
        </p:nvSpPr>
        <p:spPr>
          <a:xfrm>
            <a:off x="7562737" y="2966041"/>
            <a:ext cx="1907188" cy="1023656"/>
          </a:xfrm>
          <a:prstGeom prst="roundRect">
            <a:avLst/>
          </a:prstGeom>
          <a:solidFill>
            <a:sysClr val="window" lastClr="FFFFFF">
              <a:alpha val="0"/>
            </a:sysClr>
          </a:solidFill>
          <a:ln w="12700" cap="flat" cmpd="sng" algn="ctr">
            <a:solidFill>
              <a:srgbClr val="446DA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4D74AD"/>
              </a:solidFill>
              <a:latin typeface="Arial"/>
              <a:ea typeface="微软雅黑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45DDA51-0073-4E00-EBA5-294AFDCD7BB1}"/>
              </a:ext>
            </a:extLst>
          </p:cNvPr>
          <p:cNvGrpSpPr/>
          <p:nvPr/>
        </p:nvGrpSpPr>
        <p:grpSpPr>
          <a:xfrm>
            <a:off x="6602558" y="3224547"/>
            <a:ext cx="421005" cy="413386"/>
            <a:chOff x="8386" y="6472"/>
            <a:chExt cx="1526" cy="1183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F4BA557-69E8-54A3-721A-AD5E493AF7C7}"/>
                </a:ext>
              </a:extLst>
            </p:cNvPr>
            <p:cNvSpPr/>
            <p:nvPr/>
          </p:nvSpPr>
          <p:spPr>
            <a:xfrm>
              <a:off x="9076" y="6472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5C4CFB3-AD43-C489-C111-6B6F444255E2}"/>
                </a:ext>
              </a:extLst>
            </p:cNvPr>
            <p:cNvSpPr/>
            <p:nvPr/>
          </p:nvSpPr>
          <p:spPr>
            <a:xfrm>
              <a:off x="8607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3951720-E40B-F7FF-76E1-64135381E0B4}"/>
                </a:ext>
              </a:extLst>
            </p:cNvPr>
            <p:cNvSpPr/>
            <p:nvPr/>
          </p:nvSpPr>
          <p:spPr>
            <a:xfrm>
              <a:off x="9076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FA95D2D-7E46-A09C-3D37-DB302D28AD8F}"/>
                </a:ext>
              </a:extLst>
            </p:cNvPr>
            <p:cNvSpPr/>
            <p:nvPr/>
          </p:nvSpPr>
          <p:spPr>
            <a:xfrm>
              <a:off x="9545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9F3A958-E972-4B26-5C2A-4EF0B7DED9E2}"/>
                </a:ext>
              </a:extLst>
            </p:cNvPr>
            <p:cNvSpPr/>
            <p:nvPr/>
          </p:nvSpPr>
          <p:spPr>
            <a:xfrm>
              <a:off x="8386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293CE68-508E-85AC-C5B1-6EA8040209D5}"/>
                </a:ext>
              </a:extLst>
            </p:cNvPr>
            <p:cNvSpPr/>
            <p:nvPr/>
          </p:nvSpPr>
          <p:spPr>
            <a:xfrm>
              <a:off x="8827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3D94196-C9EA-FA2E-C385-A5F98406B8A1}"/>
                </a:ext>
              </a:extLst>
            </p:cNvPr>
            <p:cNvSpPr/>
            <p:nvPr/>
          </p:nvSpPr>
          <p:spPr>
            <a:xfrm>
              <a:off x="9324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5C2A145-9C18-1F87-C821-8B6EB0C89468}"/>
                </a:ext>
              </a:extLst>
            </p:cNvPr>
            <p:cNvSpPr/>
            <p:nvPr/>
          </p:nvSpPr>
          <p:spPr>
            <a:xfrm>
              <a:off x="9728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F18B078-B0D2-D0A5-DD76-DFB8531998AF}"/>
                </a:ext>
              </a:extLst>
            </p:cNvPr>
            <p:cNvCxnSpPr>
              <a:stCxn id="58" idx="3"/>
              <a:endCxn id="59" idx="7"/>
            </p:cNvCxnSpPr>
            <p:nvPr/>
          </p:nvCxnSpPr>
          <p:spPr>
            <a:xfrm flipH="1">
              <a:off x="8764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CC80FAD-CAE0-4225-F1AD-4A928BC66CF5}"/>
                </a:ext>
              </a:extLst>
            </p:cNvPr>
            <p:cNvCxnSpPr>
              <a:stCxn id="58" idx="4"/>
              <a:endCxn id="60" idx="0"/>
            </p:cNvCxnSpPr>
            <p:nvPr/>
          </p:nvCxnSpPr>
          <p:spPr>
            <a:xfrm>
              <a:off x="9168" y="6669"/>
              <a:ext cx="0" cy="2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0807EA1-8DAF-0FB2-3740-ED9780B79024}"/>
                </a:ext>
              </a:extLst>
            </p:cNvPr>
            <p:cNvCxnSpPr>
              <a:stCxn id="58" idx="5"/>
              <a:endCxn id="61" idx="1"/>
            </p:cNvCxnSpPr>
            <p:nvPr/>
          </p:nvCxnSpPr>
          <p:spPr>
            <a:xfrm>
              <a:off x="9233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1029FCF-6585-1219-4F91-363C9AEEE10B}"/>
                </a:ext>
              </a:extLst>
            </p:cNvPr>
            <p:cNvCxnSpPr>
              <a:stCxn id="59" idx="3"/>
              <a:endCxn id="62" idx="0"/>
            </p:cNvCxnSpPr>
            <p:nvPr/>
          </p:nvCxnSpPr>
          <p:spPr>
            <a:xfrm flipH="1">
              <a:off x="8478" y="7117"/>
              <a:ext cx="156" cy="34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FF11C38-FD97-B3D8-F96E-01C22FB8FB9B}"/>
                </a:ext>
              </a:extLst>
            </p:cNvPr>
            <p:cNvCxnSpPr>
              <a:stCxn id="59" idx="5"/>
              <a:endCxn id="63" idx="1"/>
            </p:cNvCxnSpPr>
            <p:nvPr/>
          </p:nvCxnSpPr>
          <p:spPr>
            <a:xfrm>
              <a:off x="8764" y="7117"/>
              <a:ext cx="90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DB1275F-3CA7-71DB-A064-9484A64C3C33}"/>
                </a:ext>
              </a:extLst>
            </p:cNvPr>
            <p:cNvCxnSpPr>
              <a:stCxn id="60" idx="3"/>
              <a:endCxn id="63" idx="7"/>
            </p:cNvCxnSpPr>
            <p:nvPr/>
          </p:nvCxnSpPr>
          <p:spPr>
            <a:xfrm flipH="1">
              <a:off x="8983" y="7117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57B93B9-2D17-747E-BD7B-38F60FEE77A9}"/>
                </a:ext>
              </a:extLst>
            </p:cNvPr>
            <p:cNvCxnSpPr/>
            <p:nvPr/>
          </p:nvCxnSpPr>
          <p:spPr>
            <a:xfrm>
              <a:off x="9095" y="7321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0496B9B-2C77-4D71-833E-4911C4800127}"/>
                </a:ext>
              </a:extLst>
            </p:cNvPr>
            <p:cNvCxnSpPr>
              <a:stCxn id="60" idx="5"/>
              <a:endCxn id="64" idx="1"/>
            </p:cNvCxnSpPr>
            <p:nvPr/>
          </p:nvCxnSpPr>
          <p:spPr>
            <a:xfrm>
              <a:off x="9233" y="7117"/>
              <a:ext cx="118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35CCDC2-591E-EA2E-8AEC-5865A7F4D366}"/>
                </a:ext>
              </a:extLst>
            </p:cNvPr>
            <p:cNvCxnSpPr>
              <a:stCxn id="61" idx="3"/>
              <a:endCxn id="64" idx="7"/>
            </p:cNvCxnSpPr>
            <p:nvPr/>
          </p:nvCxnSpPr>
          <p:spPr>
            <a:xfrm flipH="1">
              <a:off x="9481" y="7117"/>
              <a:ext cx="91" cy="371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1B67CF9-C1C3-9CB1-CEF2-369C532EB01F}"/>
                </a:ext>
              </a:extLst>
            </p:cNvPr>
            <p:cNvCxnSpPr>
              <a:stCxn id="61" idx="5"/>
              <a:endCxn id="65" idx="0"/>
            </p:cNvCxnSpPr>
            <p:nvPr/>
          </p:nvCxnSpPr>
          <p:spPr>
            <a:xfrm>
              <a:off x="9702" y="7117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8F272EE-1FBF-B020-C182-55667067C60F}"/>
              </a:ext>
            </a:extLst>
          </p:cNvPr>
          <p:cNvGrpSpPr/>
          <p:nvPr/>
        </p:nvGrpSpPr>
        <p:grpSpPr>
          <a:xfrm>
            <a:off x="7840871" y="3211254"/>
            <a:ext cx="377637" cy="447791"/>
            <a:chOff x="8386" y="6472"/>
            <a:chExt cx="1526" cy="1183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8EE9277-CCAB-0D39-009C-97D86924C5E5}"/>
                </a:ext>
              </a:extLst>
            </p:cNvPr>
            <p:cNvSpPr/>
            <p:nvPr/>
          </p:nvSpPr>
          <p:spPr>
            <a:xfrm>
              <a:off x="9076" y="6472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3A49E51-D5F7-62EC-A405-DC73AD253766}"/>
                </a:ext>
              </a:extLst>
            </p:cNvPr>
            <p:cNvSpPr/>
            <p:nvPr/>
          </p:nvSpPr>
          <p:spPr>
            <a:xfrm>
              <a:off x="8607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91BFFD6-A57D-07A8-7AC9-BEE1D32F9606}"/>
                </a:ext>
              </a:extLst>
            </p:cNvPr>
            <p:cNvSpPr/>
            <p:nvPr/>
          </p:nvSpPr>
          <p:spPr>
            <a:xfrm>
              <a:off x="9076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4E0A3C6-C61A-AE9D-3BE9-2A92C1313F1E}"/>
                </a:ext>
              </a:extLst>
            </p:cNvPr>
            <p:cNvSpPr/>
            <p:nvPr/>
          </p:nvSpPr>
          <p:spPr>
            <a:xfrm>
              <a:off x="9545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6D29D92-EC90-64FC-7B46-10B68B56D343}"/>
                </a:ext>
              </a:extLst>
            </p:cNvPr>
            <p:cNvSpPr/>
            <p:nvPr/>
          </p:nvSpPr>
          <p:spPr>
            <a:xfrm>
              <a:off x="8386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D991A15-1402-826A-963E-85110791F1B0}"/>
                </a:ext>
              </a:extLst>
            </p:cNvPr>
            <p:cNvSpPr/>
            <p:nvPr/>
          </p:nvSpPr>
          <p:spPr>
            <a:xfrm>
              <a:off x="8827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07F8486-6842-B98C-6220-2A97F55B74CE}"/>
                </a:ext>
              </a:extLst>
            </p:cNvPr>
            <p:cNvSpPr/>
            <p:nvPr/>
          </p:nvSpPr>
          <p:spPr>
            <a:xfrm>
              <a:off x="9324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C3667975-11C7-6D7F-9B9D-B91A9C397165}"/>
                </a:ext>
              </a:extLst>
            </p:cNvPr>
            <p:cNvSpPr/>
            <p:nvPr/>
          </p:nvSpPr>
          <p:spPr>
            <a:xfrm>
              <a:off x="9728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C5D3BC4-D88F-C428-DDE3-AFCA0C44A39B}"/>
                </a:ext>
              </a:extLst>
            </p:cNvPr>
            <p:cNvCxnSpPr>
              <a:stCxn id="77" idx="3"/>
              <a:endCxn id="78" idx="7"/>
            </p:cNvCxnSpPr>
            <p:nvPr/>
          </p:nvCxnSpPr>
          <p:spPr>
            <a:xfrm flipH="1">
              <a:off x="8764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DC83ED94-443F-331A-943F-75058A54F926}"/>
                </a:ext>
              </a:extLst>
            </p:cNvPr>
            <p:cNvCxnSpPr>
              <a:stCxn id="77" idx="4"/>
              <a:endCxn id="79" idx="0"/>
            </p:cNvCxnSpPr>
            <p:nvPr/>
          </p:nvCxnSpPr>
          <p:spPr>
            <a:xfrm>
              <a:off x="9168" y="6669"/>
              <a:ext cx="0" cy="2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3FCDB8D6-A3FB-65C1-CBAA-EA65D5EC0C5D}"/>
                </a:ext>
              </a:extLst>
            </p:cNvPr>
            <p:cNvCxnSpPr>
              <a:stCxn id="77" idx="5"/>
              <a:endCxn id="80" idx="1"/>
            </p:cNvCxnSpPr>
            <p:nvPr/>
          </p:nvCxnSpPr>
          <p:spPr>
            <a:xfrm>
              <a:off x="9233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63AB689-1F40-262A-A1B9-215F5B6CB6B8}"/>
                </a:ext>
              </a:extLst>
            </p:cNvPr>
            <p:cNvCxnSpPr>
              <a:stCxn id="78" idx="3"/>
              <a:endCxn id="81" idx="0"/>
            </p:cNvCxnSpPr>
            <p:nvPr/>
          </p:nvCxnSpPr>
          <p:spPr>
            <a:xfrm flipH="1">
              <a:off x="8478" y="7117"/>
              <a:ext cx="156" cy="34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260AE83-4CBD-13CB-4A2A-5532A603353B}"/>
                </a:ext>
              </a:extLst>
            </p:cNvPr>
            <p:cNvCxnSpPr>
              <a:stCxn id="78" idx="5"/>
              <a:endCxn id="82" idx="1"/>
            </p:cNvCxnSpPr>
            <p:nvPr/>
          </p:nvCxnSpPr>
          <p:spPr>
            <a:xfrm>
              <a:off x="8764" y="7117"/>
              <a:ext cx="90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9D3CB9F-11FF-6F26-1FA5-4EBB4B8F4C23}"/>
                </a:ext>
              </a:extLst>
            </p:cNvPr>
            <p:cNvCxnSpPr>
              <a:stCxn id="79" idx="3"/>
              <a:endCxn id="82" idx="7"/>
            </p:cNvCxnSpPr>
            <p:nvPr/>
          </p:nvCxnSpPr>
          <p:spPr>
            <a:xfrm flipH="1">
              <a:off x="8983" y="7117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CE128B7-5F6E-8722-0761-54751CF920D4}"/>
                </a:ext>
              </a:extLst>
            </p:cNvPr>
            <p:cNvCxnSpPr/>
            <p:nvPr/>
          </p:nvCxnSpPr>
          <p:spPr>
            <a:xfrm>
              <a:off x="9095" y="7321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6E290706-73BC-BF60-36A9-8A4C2A135CC5}"/>
                </a:ext>
              </a:extLst>
            </p:cNvPr>
            <p:cNvCxnSpPr>
              <a:stCxn id="79" idx="5"/>
              <a:endCxn id="83" idx="1"/>
            </p:cNvCxnSpPr>
            <p:nvPr/>
          </p:nvCxnSpPr>
          <p:spPr>
            <a:xfrm>
              <a:off x="9233" y="7117"/>
              <a:ext cx="118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66553523-955B-3A02-A2BE-9E4337D2EE9F}"/>
                </a:ext>
              </a:extLst>
            </p:cNvPr>
            <p:cNvCxnSpPr>
              <a:stCxn id="80" idx="3"/>
              <a:endCxn id="83" idx="7"/>
            </p:cNvCxnSpPr>
            <p:nvPr/>
          </p:nvCxnSpPr>
          <p:spPr>
            <a:xfrm flipH="1">
              <a:off x="9481" y="7117"/>
              <a:ext cx="91" cy="371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8CA3089-7A17-2E1D-3C1D-003EE6EE90E2}"/>
                </a:ext>
              </a:extLst>
            </p:cNvPr>
            <p:cNvCxnSpPr>
              <a:stCxn id="80" idx="5"/>
              <a:endCxn id="84" idx="0"/>
            </p:cNvCxnSpPr>
            <p:nvPr/>
          </p:nvCxnSpPr>
          <p:spPr>
            <a:xfrm>
              <a:off x="9702" y="7117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6A4B612-7A09-2A49-CC7B-9A71A111268E}"/>
              </a:ext>
            </a:extLst>
          </p:cNvPr>
          <p:cNvGrpSpPr/>
          <p:nvPr/>
        </p:nvGrpSpPr>
        <p:grpSpPr>
          <a:xfrm>
            <a:off x="8719508" y="3259684"/>
            <a:ext cx="421005" cy="413386"/>
            <a:chOff x="8386" y="6472"/>
            <a:chExt cx="1526" cy="1183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A81F72E-45D3-38EA-7C49-AEF965F3285B}"/>
                </a:ext>
              </a:extLst>
            </p:cNvPr>
            <p:cNvSpPr/>
            <p:nvPr/>
          </p:nvSpPr>
          <p:spPr>
            <a:xfrm>
              <a:off x="9076" y="6472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14ABE70D-6E9D-FF51-D449-70C49B39B918}"/>
                </a:ext>
              </a:extLst>
            </p:cNvPr>
            <p:cNvSpPr/>
            <p:nvPr/>
          </p:nvSpPr>
          <p:spPr>
            <a:xfrm>
              <a:off x="8607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11E3CC6-B58F-6CDE-5559-46ABA081CE2E}"/>
                </a:ext>
              </a:extLst>
            </p:cNvPr>
            <p:cNvSpPr/>
            <p:nvPr/>
          </p:nvSpPr>
          <p:spPr>
            <a:xfrm>
              <a:off x="9076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A424FCB7-EF7E-FB08-48BA-633532813AF4}"/>
                </a:ext>
              </a:extLst>
            </p:cNvPr>
            <p:cNvSpPr/>
            <p:nvPr/>
          </p:nvSpPr>
          <p:spPr>
            <a:xfrm>
              <a:off x="9545" y="694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CE9BDB0-B19A-D335-F0CD-C70B310F5EB7}"/>
                </a:ext>
              </a:extLst>
            </p:cNvPr>
            <p:cNvSpPr/>
            <p:nvPr/>
          </p:nvSpPr>
          <p:spPr>
            <a:xfrm>
              <a:off x="8386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24097932-AB98-AAFF-5E9A-8F64E4E3E30D}"/>
                </a:ext>
              </a:extLst>
            </p:cNvPr>
            <p:cNvSpPr/>
            <p:nvPr/>
          </p:nvSpPr>
          <p:spPr>
            <a:xfrm>
              <a:off x="8827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F41C59E3-93B1-AE23-064E-D771411AC057}"/>
                </a:ext>
              </a:extLst>
            </p:cNvPr>
            <p:cNvSpPr/>
            <p:nvPr/>
          </p:nvSpPr>
          <p:spPr>
            <a:xfrm>
              <a:off x="9324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127933D-43C9-07F4-0C6F-0D7DB9D724F0}"/>
                </a:ext>
              </a:extLst>
            </p:cNvPr>
            <p:cNvSpPr/>
            <p:nvPr/>
          </p:nvSpPr>
          <p:spPr>
            <a:xfrm>
              <a:off x="9728" y="7459"/>
              <a:ext cx="184" cy="19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8B6E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703B3639-87B3-A9CF-9E72-CB492408917A}"/>
                </a:ext>
              </a:extLst>
            </p:cNvPr>
            <p:cNvCxnSpPr>
              <a:stCxn id="96" idx="3"/>
              <a:endCxn id="97" idx="7"/>
            </p:cNvCxnSpPr>
            <p:nvPr/>
          </p:nvCxnSpPr>
          <p:spPr>
            <a:xfrm flipH="1">
              <a:off x="8764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8FDD8A4-7E72-901D-B7E0-1634157B7488}"/>
                </a:ext>
              </a:extLst>
            </p:cNvPr>
            <p:cNvCxnSpPr>
              <a:stCxn id="96" idx="4"/>
              <a:endCxn id="98" idx="0"/>
            </p:cNvCxnSpPr>
            <p:nvPr/>
          </p:nvCxnSpPr>
          <p:spPr>
            <a:xfrm>
              <a:off x="9168" y="6669"/>
              <a:ext cx="0" cy="2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D265B4BD-4870-FBFE-7B46-A51EEB1A26AB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9233" y="6640"/>
              <a:ext cx="339" cy="33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0D44CB5-5374-2A5C-A1C5-C5C29469EEA3}"/>
                </a:ext>
              </a:extLst>
            </p:cNvPr>
            <p:cNvCxnSpPr>
              <a:stCxn id="97" idx="3"/>
              <a:endCxn id="100" idx="0"/>
            </p:cNvCxnSpPr>
            <p:nvPr/>
          </p:nvCxnSpPr>
          <p:spPr>
            <a:xfrm flipH="1">
              <a:off x="8478" y="7117"/>
              <a:ext cx="156" cy="34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81EFB65B-F282-1FBA-EEB5-F47BF4763012}"/>
                </a:ext>
              </a:extLst>
            </p:cNvPr>
            <p:cNvCxnSpPr>
              <a:stCxn id="97" idx="5"/>
              <a:endCxn id="101" idx="1"/>
            </p:cNvCxnSpPr>
            <p:nvPr/>
          </p:nvCxnSpPr>
          <p:spPr>
            <a:xfrm>
              <a:off x="8764" y="7117"/>
              <a:ext cx="90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9DF6AA21-A9E1-B4D9-BF3F-4EBC7D12729C}"/>
                </a:ext>
              </a:extLst>
            </p:cNvPr>
            <p:cNvCxnSpPr>
              <a:stCxn id="98" idx="3"/>
              <a:endCxn id="101" idx="7"/>
            </p:cNvCxnSpPr>
            <p:nvPr/>
          </p:nvCxnSpPr>
          <p:spPr>
            <a:xfrm flipH="1">
              <a:off x="8983" y="7117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E6F8BB42-CD60-7C57-5FD5-53463C8990B5}"/>
                </a:ext>
              </a:extLst>
            </p:cNvPr>
            <p:cNvCxnSpPr/>
            <p:nvPr/>
          </p:nvCxnSpPr>
          <p:spPr>
            <a:xfrm>
              <a:off x="9095" y="7321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0CCB28E-9556-38AC-760F-0B669D39093D}"/>
                </a:ext>
              </a:extLst>
            </p:cNvPr>
            <p:cNvCxnSpPr>
              <a:stCxn id="98" idx="5"/>
              <a:endCxn id="102" idx="1"/>
            </p:cNvCxnSpPr>
            <p:nvPr/>
          </p:nvCxnSpPr>
          <p:spPr>
            <a:xfrm>
              <a:off x="9233" y="7117"/>
              <a:ext cx="118" cy="37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0E54379-A761-EF0F-9342-545F97D317B9}"/>
                </a:ext>
              </a:extLst>
            </p:cNvPr>
            <p:cNvCxnSpPr>
              <a:stCxn id="99" idx="3"/>
              <a:endCxn id="102" idx="7"/>
            </p:cNvCxnSpPr>
            <p:nvPr/>
          </p:nvCxnSpPr>
          <p:spPr>
            <a:xfrm flipH="1">
              <a:off x="9481" y="7117"/>
              <a:ext cx="91" cy="371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AE0D137-AFD1-4C6A-99C1-14BCF49C1983}"/>
                </a:ext>
              </a:extLst>
            </p:cNvPr>
            <p:cNvCxnSpPr>
              <a:stCxn id="99" idx="5"/>
              <a:endCxn id="103" idx="0"/>
            </p:cNvCxnSpPr>
            <p:nvPr/>
          </p:nvCxnSpPr>
          <p:spPr>
            <a:xfrm>
              <a:off x="9702" y="7117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91D5AF0-4560-CE3A-12F5-A0C8495321CA}"/>
              </a:ext>
            </a:extLst>
          </p:cNvPr>
          <p:cNvSpPr txBox="1"/>
          <p:nvPr/>
        </p:nvSpPr>
        <p:spPr>
          <a:xfrm>
            <a:off x="4506284" y="2702849"/>
            <a:ext cx="84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black"/>
                </a:solidFill>
                <a:latin typeface="Arial"/>
                <a:ea typeface="微软雅黑"/>
              </a:rPr>
              <a:t>全局推荐模型参数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6AD7C4E-5570-2103-71B4-DFA98AB6242D}"/>
              </a:ext>
            </a:extLst>
          </p:cNvPr>
          <p:cNvSpPr/>
          <p:nvPr/>
        </p:nvSpPr>
        <p:spPr>
          <a:xfrm>
            <a:off x="7941096" y="1798311"/>
            <a:ext cx="1199417" cy="597959"/>
          </a:xfrm>
          <a:prstGeom prst="rect">
            <a:avLst/>
          </a:prstGeom>
          <a:solidFill>
            <a:srgbClr val="0F1423">
              <a:lumMod val="25000"/>
              <a:lumOff val="75000"/>
              <a:alpha val="66000"/>
            </a:srgbClr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16" name="圆角矩形 124">
            <a:extLst>
              <a:ext uri="{FF2B5EF4-FFF2-40B4-BE49-F238E27FC236}">
                <a16:creationId xmlns:a16="http://schemas.microsoft.com/office/drawing/2014/main" id="{1E70480B-A58A-E636-09B9-F86A6026E522}"/>
              </a:ext>
            </a:extLst>
          </p:cNvPr>
          <p:cNvSpPr/>
          <p:nvPr/>
        </p:nvSpPr>
        <p:spPr>
          <a:xfrm>
            <a:off x="8195740" y="1839911"/>
            <a:ext cx="703996" cy="51894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2651EC8-60BC-2473-9AF5-E5E28CB174FE}"/>
              </a:ext>
            </a:extLst>
          </p:cNvPr>
          <p:cNvSpPr txBox="1"/>
          <p:nvPr/>
        </p:nvSpPr>
        <p:spPr>
          <a:xfrm>
            <a:off x="7982999" y="1832637"/>
            <a:ext cx="114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用户</a:t>
            </a:r>
            <a:endParaRPr lang="zh-CN" altLang="en-US" sz="1400">
              <a:solidFill>
                <a:prstClr val="black"/>
              </a:solidFill>
              <a:latin typeface="Arial"/>
              <a:ea typeface="微软雅黑"/>
            </a:endParaRPr>
          </a:p>
          <a:p>
            <a:pPr algn="ctr"/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  <a:sym typeface="+mn-ea"/>
              </a:rPr>
              <a:t>选择器</a:t>
            </a:r>
            <a:endParaRPr lang="zh-CN" altLang="en-US" sz="1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5A1D2CDC-22CC-6124-21EC-091BD9C90CC1}"/>
              </a:ext>
            </a:extLst>
          </p:cNvPr>
          <p:cNvCxnSpPr>
            <a:cxnSpLocks/>
            <a:stCxn id="115" idx="2"/>
          </p:cNvCxnSpPr>
          <p:nvPr/>
        </p:nvCxnSpPr>
        <p:spPr>
          <a:xfrm flipH="1">
            <a:off x="8540804" y="2396269"/>
            <a:ext cx="1" cy="483120"/>
          </a:xfrm>
          <a:prstGeom prst="line">
            <a:avLst/>
          </a:prstGeom>
          <a:noFill/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8C9D59A9-C2BC-0A89-8D02-C4DE7EA7732B}"/>
              </a:ext>
            </a:extLst>
          </p:cNvPr>
          <p:cNvCxnSpPr/>
          <p:nvPr/>
        </p:nvCxnSpPr>
        <p:spPr>
          <a:xfrm>
            <a:off x="8314475" y="2867738"/>
            <a:ext cx="436880" cy="0"/>
          </a:xfrm>
          <a:prstGeom prst="line">
            <a:avLst/>
          </a:prstGeom>
          <a:noFill/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8479626-AC97-75DD-C0E1-014C00D9D047}"/>
              </a:ext>
            </a:extLst>
          </p:cNvPr>
          <p:cNvSpPr txBox="1"/>
          <p:nvPr/>
        </p:nvSpPr>
        <p:spPr>
          <a:xfrm>
            <a:off x="7162863" y="2527677"/>
            <a:ext cx="126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prstClr val="black"/>
                </a:solidFill>
                <a:latin typeface="Arial"/>
                <a:ea typeface="微软雅黑"/>
              </a:rPr>
              <a:t>本通信轮次选择的用户设备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08215B3-54B6-1AAD-70B8-82B820C4DBAB}"/>
              </a:ext>
            </a:extLst>
          </p:cNvPr>
          <p:cNvSpPr txBox="1"/>
          <p:nvPr/>
        </p:nvSpPr>
        <p:spPr>
          <a:xfrm>
            <a:off x="9064642" y="2575033"/>
            <a:ext cx="121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>
                <a:solidFill>
                  <a:prstClr val="black"/>
                </a:solidFill>
                <a:latin typeface="Arial"/>
                <a:ea typeface="微软雅黑"/>
              </a:rPr>
              <a:t>本地推荐模型参数更新</a:t>
            </a: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831791F-6CF5-4F3D-582E-71F5ABD65506}"/>
              </a:ext>
            </a:extLst>
          </p:cNvPr>
          <p:cNvSpPr/>
          <p:nvPr/>
        </p:nvSpPr>
        <p:spPr>
          <a:xfrm>
            <a:off x="9895846" y="3735593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C91B0C76-EE08-8FAA-01F0-B6BB5CD9ADE0}"/>
              </a:ext>
            </a:extLst>
          </p:cNvPr>
          <p:cNvSpPr/>
          <p:nvPr/>
        </p:nvSpPr>
        <p:spPr>
          <a:xfrm>
            <a:off x="9568820" y="3735593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F8A72E79-C3C4-BD8E-9D63-BDDEC93A9820}"/>
              </a:ext>
            </a:extLst>
          </p:cNvPr>
          <p:cNvSpPr/>
          <p:nvPr/>
        </p:nvSpPr>
        <p:spPr>
          <a:xfrm>
            <a:off x="9733285" y="3735593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FE30C71-3CBD-8749-E703-BFF5E807E3B0}"/>
              </a:ext>
            </a:extLst>
          </p:cNvPr>
          <p:cNvSpPr/>
          <p:nvPr/>
        </p:nvSpPr>
        <p:spPr>
          <a:xfrm>
            <a:off x="4891846" y="4266844"/>
            <a:ext cx="4930921" cy="1974974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98F14AA-F540-9096-8F43-C05B72BFC6B9}"/>
              </a:ext>
            </a:extLst>
          </p:cNvPr>
          <p:cNvGrpSpPr/>
          <p:nvPr/>
        </p:nvGrpSpPr>
        <p:grpSpPr>
          <a:xfrm>
            <a:off x="5620545" y="4418837"/>
            <a:ext cx="685258" cy="510117"/>
            <a:chOff x="1345" y="7152"/>
            <a:chExt cx="1526" cy="1095"/>
          </a:xfrm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C5CEE5AE-B220-07EB-16DF-E9EA1FD72BC1}"/>
                </a:ext>
              </a:extLst>
            </p:cNvPr>
            <p:cNvSpPr/>
            <p:nvPr/>
          </p:nvSpPr>
          <p:spPr>
            <a:xfrm>
              <a:off x="1567" y="754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BF9822D1-8466-51CE-74A4-24E59C0468BE}"/>
                </a:ext>
              </a:extLst>
            </p:cNvPr>
            <p:cNvSpPr/>
            <p:nvPr/>
          </p:nvSpPr>
          <p:spPr>
            <a:xfrm>
              <a:off x="2035" y="754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F7069B4-9836-4D6B-B14D-4478497FACD2}"/>
                </a:ext>
              </a:extLst>
            </p:cNvPr>
            <p:cNvSpPr/>
            <p:nvPr/>
          </p:nvSpPr>
          <p:spPr>
            <a:xfrm>
              <a:off x="2504" y="754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6C9CF5C0-C039-70F6-A922-8C4AC44E43EE}"/>
                </a:ext>
              </a:extLst>
            </p:cNvPr>
            <p:cNvSpPr/>
            <p:nvPr/>
          </p:nvSpPr>
          <p:spPr>
            <a:xfrm>
              <a:off x="1345" y="805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8FEDE268-70BD-58AB-C3CE-827535CF1045}"/>
                </a:ext>
              </a:extLst>
            </p:cNvPr>
            <p:cNvSpPr/>
            <p:nvPr/>
          </p:nvSpPr>
          <p:spPr>
            <a:xfrm>
              <a:off x="1786" y="805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BD004E-559D-D968-CE66-5CE122826037}"/>
                </a:ext>
              </a:extLst>
            </p:cNvPr>
            <p:cNvSpPr/>
            <p:nvPr/>
          </p:nvSpPr>
          <p:spPr>
            <a:xfrm>
              <a:off x="2281" y="805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6646B298-E3B1-6AE7-FF42-80653B072936}"/>
                </a:ext>
              </a:extLst>
            </p:cNvPr>
            <p:cNvSpPr/>
            <p:nvPr/>
          </p:nvSpPr>
          <p:spPr>
            <a:xfrm>
              <a:off x="2687" y="8051"/>
              <a:ext cx="184" cy="197"/>
            </a:xfrm>
            <a:prstGeom prst="ellipse">
              <a:avLst/>
            </a:prstGeom>
            <a:solidFill>
              <a:srgbClr val="0F1423">
                <a:lumMod val="25000"/>
                <a:lumOff val="75000"/>
              </a:srgbClr>
            </a:solidFill>
            <a:ln w="12700" cap="flat" cmpd="sng" algn="ctr">
              <a:solidFill>
                <a:srgbClr val="6096E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934754AD-05E6-D117-3B66-F16F7EA3602C}"/>
                </a:ext>
              </a:extLst>
            </p:cNvPr>
            <p:cNvCxnSpPr>
              <a:endCxn id="127" idx="7"/>
            </p:cNvCxnSpPr>
            <p:nvPr/>
          </p:nvCxnSpPr>
          <p:spPr>
            <a:xfrm flipH="1">
              <a:off x="1724" y="7152"/>
              <a:ext cx="404" cy="41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C349E7B-CFDF-3C09-A3F7-AD54514E5B1B}"/>
                </a:ext>
              </a:extLst>
            </p:cNvPr>
            <p:cNvCxnSpPr>
              <a:endCxn id="128" idx="0"/>
            </p:cNvCxnSpPr>
            <p:nvPr/>
          </p:nvCxnSpPr>
          <p:spPr>
            <a:xfrm flipH="1">
              <a:off x="2127" y="7168"/>
              <a:ext cx="1" cy="37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7CFEB15-74A1-B0BB-3E66-6371A30D0151}"/>
                </a:ext>
              </a:extLst>
            </p:cNvPr>
            <p:cNvCxnSpPr>
              <a:endCxn id="129" idx="1"/>
            </p:cNvCxnSpPr>
            <p:nvPr/>
          </p:nvCxnSpPr>
          <p:spPr>
            <a:xfrm>
              <a:off x="2128" y="7168"/>
              <a:ext cx="403" cy="40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9DE0630-D1A1-287E-2511-C54316CFB025}"/>
                </a:ext>
              </a:extLst>
            </p:cNvPr>
            <p:cNvCxnSpPr>
              <a:stCxn id="127" idx="3"/>
              <a:endCxn id="130" idx="0"/>
            </p:cNvCxnSpPr>
            <p:nvPr/>
          </p:nvCxnSpPr>
          <p:spPr>
            <a:xfrm flipH="1">
              <a:off x="1437" y="7709"/>
              <a:ext cx="157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A0A0063-0A1D-C417-FCBB-49AFF129C9E9}"/>
                </a:ext>
              </a:extLst>
            </p:cNvPr>
            <p:cNvCxnSpPr>
              <a:stCxn id="127" idx="5"/>
              <a:endCxn id="131" idx="1"/>
            </p:cNvCxnSpPr>
            <p:nvPr/>
          </p:nvCxnSpPr>
          <p:spPr>
            <a:xfrm>
              <a:off x="1723" y="7709"/>
              <a:ext cx="89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7CA90B29-FF6B-6CEB-A5D0-D841C1AB596C}"/>
                </a:ext>
              </a:extLst>
            </p:cNvPr>
            <p:cNvCxnSpPr>
              <a:stCxn id="128" idx="3"/>
              <a:endCxn id="131" idx="7"/>
            </p:cNvCxnSpPr>
            <p:nvPr/>
          </p:nvCxnSpPr>
          <p:spPr>
            <a:xfrm flipH="1">
              <a:off x="1942" y="7709"/>
              <a:ext cx="120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00A7C1D3-3502-4349-23B6-0F0FC37B1D25}"/>
                </a:ext>
              </a:extLst>
            </p:cNvPr>
            <p:cNvCxnSpPr/>
            <p:nvPr/>
          </p:nvCxnSpPr>
          <p:spPr>
            <a:xfrm>
              <a:off x="2054" y="7913"/>
              <a:ext cx="6" cy="0"/>
            </a:xfrm>
            <a:prstGeom prst="line">
              <a:avLst/>
            </a:prstGeom>
            <a:noFill/>
            <a:ln w="6350" cap="flat" cmpd="sng" algn="ctr">
              <a:solidFill>
                <a:srgbClr val="6096E6"/>
              </a:solidFill>
              <a:prstDash val="solid"/>
              <a:miter lim="800000"/>
            </a:ln>
            <a:effectLst/>
          </p:spPr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B946F0AB-4819-6009-F0C7-BA2CE6A8B837}"/>
                </a:ext>
              </a:extLst>
            </p:cNvPr>
            <p:cNvCxnSpPr>
              <a:stCxn id="128" idx="5"/>
              <a:endCxn id="132" idx="1"/>
            </p:cNvCxnSpPr>
            <p:nvPr/>
          </p:nvCxnSpPr>
          <p:spPr>
            <a:xfrm>
              <a:off x="2192" y="7709"/>
              <a:ext cx="116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0595AA0F-8CD1-BE98-BC73-D8CBB4116D45}"/>
                </a:ext>
              </a:extLst>
            </p:cNvPr>
            <p:cNvCxnSpPr>
              <a:stCxn id="129" idx="3"/>
              <a:endCxn id="132" idx="7"/>
            </p:cNvCxnSpPr>
            <p:nvPr/>
          </p:nvCxnSpPr>
          <p:spPr>
            <a:xfrm flipH="1">
              <a:off x="2438" y="7709"/>
              <a:ext cx="93" cy="3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5E0D7D3A-8559-8D8E-EBAC-116D40BAA4E6}"/>
                </a:ext>
              </a:extLst>
            </p:cNvPr>
            <p:cNvCxnSpPr>
              <a:stCxn id="129" idx="5"/>
              <a:endCxn id="133" idx="0"/>
            </p:cNvCxnSpPr>
            <p:nvPr/>
          </p:nvCxnSpPr>
          <p:spPr>
            <a:xfrm>
              <a:off x="2661" y="7709"/>
              <a:ext cx="119" cy="34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44" name="圆角矩形 163">
            <a:extLst>
              <a:ext uri="{FF2B5EF4-FFF2-40B4-BE49-F238E27FC236}">
                <a16:creationId xmlns:a16="http://schemas.microsoft.com/office/drawing/2014/main" id="{B6BD084D-09B3-6D3C-8411-2E6DC180B9EB}"/>
              </a:ext>
            </a:extLst>
          </p:cNvPr>
          <p:cNvSpPr/>
          <p:nvPr/>
        </p:nvSpPr>
        <p:spPr>
          <a:xfrm>
            <a:off x="5244855" y="4378908"/>
            <a:ext cx="4392731" cy="591919"/>
          </a:xfrm>
          <a:prstGeom prst="roundRect">
            <a:avLst/>
          </a:prstGeom>
          <a:solidFill>
            <a:sysClr val="window" lastClr="FFFFFF">
              <a:lumMod val="85000"/>
              <a:alpha val="3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45" name="圆角矩形 164">
            <a:extLst>
              <a:ext uri="{FF2B5EF4-FFF2-40B4-BE49-F238E27FC236}">
                <a16:creationId xmlns:a16="http://schemas.microsoft.com/office/drawing/2014/main" id="{8BF8DCBE-7040-BE99-43BF-905D600510C3}"/>
              </a:ext>
            </a:extLst>
          </p:cNvPr>
          <p:cNvSpPr/>
          <p:nvPr/>
        </p:nvSpPr>
        <p:spPr>
          <a:xfrm>
            <a:off x="6767263" y="4484236"/>
            <a:ext cx="2633419" cy="35906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2250F47-3A95-DD8E-3C1B-369A057FCDAF}"/>
              </a:ext>
            </a:extLst>
          </p:cNvPr>
          <p:cNvSpPr txBox="1"/>
          <p:nvPr/>
        </p:nvSpPr>
        <p:spPr>
          <a:xfrm>
            <a:off x="6947175" y="4520753"/>
            <a:ext cx="236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用户设备上的本地推荐模型</a:t>
            </a:r>
          </a:p>
        </p:txBody>
      </p: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FE498A6F-6A96-A508-A3E9-490426AF9250}"/>
              </a:ext>
            </a:extLst>
          </p:cNvPr>
          <p:cNvCxnSpPr>
            <a:cxnSpLocks/>
          </p:cNvCxnSpPr>
          <p:nvPr/>
        </p:nvCxnSpPr>
        <p:spPr>
          <a:xfrm flipH="1">
            <a:off x="4898764" y="3782907"/>
            <a:ext cx="3568482" cy="49169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346CB475-B335-86BF-7303-1F8549333416}"/>
              </a:ext>
            </a:extLst>
          </p:cNvPr>
          <p:cNvCxnSpPr>
            <a:cxnSpLocks/>
          </p:cNvCxnSpPr>
          <p:nvPr/>
        </p:nvCxnSpPr>
        <p:spPr>
          <a:xfrm>
            <a:off x="9384950" y="3768979"/>
            <a:ext cx="437816" cy="50791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149" name="圆柱形 168">
            <a:extLst>
              <a:ext uri="{FF2B5EF4-FFF2-40B4-BE49-F238E27FC236}">
                <a16:creationId xmlns:a16="http://schemas.microsoft.com/office/drawing/2014/main" id="{6B175842-67A9-1732-E9EE-525645BAFD9B}"/>
              </a:ext>
            </a:extLst>
          </p:cNvPr>
          <p:cNvSpPr/>
          <p:nvPr/>
        </p:nvSpPr>
        <p:spPr>
          <a:xfrm>
            <a:off x="5570812" y="5331616"/>
            <a:ext cx="764287" cy="657225"/>
          </a:xfrm>
          <a:prstGeom prst="can">
            <a:avLst/>
          </a:prstGeom>
          <a:solidFill>
            <a:srgbClr val="6096E6">
              <a:lumMod val="40000"/>
              <a:lumOff val="60000"/>
            </a:srgbClr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564AF808-6BC2-8D90-AEB3-76378800DF29}"/>
              </a:ext>
            </a:extLst>
          </p:cNvPr>
          <p:cNvSpPr txBox="1"/>
          <p:nvPr/>
        </p:nvSpPr>
        <p:spPr>
          <a:xfrm>
            <a:off x="5346775" y="5953431"/>
            <a:ext cx="138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用户隐私数据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6D1EF245-F442-AB6A-2DA5-036E472C12ED}"/>
              </a:ext>
            </a:extLst>
          </p:cNvPr>
          <p:cNvCxnSpPr>
            <a:cxnSpLocks/>
          </p:cNvCxnSpPr>
          <p:nvPr/>
        </p:nvCxnSpPr>
        <p:spPr>
          <a:xfrm flipV="1">
            <a:off x="5958480" y="5003650"/>
            <a:ext cx="0" cy="276860"/>
          </a:xfrm>
          <a:prstGeom prst="straightConnector1">
            <a:avLst/>
          </a:prstGeom>
          <a:noFill/>
          <a:ln w="31750" cap="flat" cmpd="sng" algn="ctr">
            <a:solidFill>
              <a:srgbClr val="6096E6"/>
            </a:solidFill>
            <a:prstDash val="solid"/>
            <a:miter lim="800000"/>
            <a:tailEnd type="arrow" w="med" len="med"/>
          </a:ln>
          <a:effectLst/>
        </p:spPr>
      </p:cxnSp>
      <p:pic>
        <p:nvPicPr>
          <p:cNvPr id="152" name="图片 171" descr="32303235303832393b32303235333636343bcbf8">
            <a:extLst>
              <a:ext uri="{FF2B5EF4-FFF2-40B4-BE49-F238E27FC236}">
                <a16:creationId xmlns:a16="http://schemas.microsoft.com/office/drawing/2014/main" id="{7B4FF27E-7347-3B71-FA3C-7AA35837BB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4134" y="5591578"/>
            <a:ext cx="312486" cy="312486"/>
          </a:xfrm>
          <a:prstGeom prst="rect">
            <a:avLst/>
          </a:prstGeom>
        </p:spPr>
      </p:pic>
      <p:pic>
        <p:nvPicPr>
          <p:cNvPr id="153" name="图片 172" descr="32313534323938353b32313534323935333bcec4bcfe">
            <a:extLst>
              <a:ext uri="{FF2B5EF4-FFF2-40B4-BE49-F238E27FC236}">
                <a16:creationId xmlns:a16="http://schemas.microsoft.com/office/drawing/2014/main" id="{CB6817A8-1E29-56D0-CB7D-D80FF69651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5500" y="5183223"/>
            <a:ext cx="467275" cy="573239"/>
          </a:xfrm>
          <a:prstGeom prst="rect">
            <a:avLst/>
          </a:prstGeom>
        </p:spPr>
      </p:pic>
      <p:pic>
        <p:nvPicPr>
          <p:cNvPr id="154" name="图片 173" descr="32313534323938353b32313534323935333bcec4bcfe">
            <a:extLst>
              <a:ext uri="{FF2B5EF4-FFF2-40B4-BE49-F238E27FC236}">
                <a16:creationId xmlns:a16="http://schemas.microsoft.com/office/drawing/2014/main" id="{FAB2615B-0BD5-B005-F186-DF510F6F71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1946" y="5188700"/>
            <a:ext cx="469340" cy="576634"/>
          </a:xfrm>
          <a:prstGeom prst="rect">
            <a:avLst/>
          </a:prstGeom>
        </p:spPr>
      </p:pic>
      <p:pic>
        <p:nvPicPr>
          <p:cNvPr id="155" name="图片 174" descr="32313534323938353b32313534323935333bcec4bcfe">
            <a:extLst>
              <a:ext uri="{FF2B5EF4-FFF2-40B4-BE49-F238E27FC236}">
                <a16:creationId xmlns:a16="http://schemas.microsoft.com/office/drawing/2014/main" id="{F310F2BE-2D6C-3471-BD8C-15075B4274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43369" y="5387799"/>
            <a:ext cx="467275" cy="57302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667AB899-BFA1-2496-B96E-0268DEB13517}"/>
              </a:ext>
            </a:extLst>
          </p:cNvPr>
          <p:cNvSpPr txBox="1"/>
          <p:nvPr/>
        </p:nvSpPr>
        <p:spPr>
          <a:xfrm>
            <a:off x="6725451" y="5959249"/>
            <a:ext cx="122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推荐物品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35AF02BB-EB09-2443-8F52-F887D803DA0F}"/>
              </a:ext>
            </a:extLst>
          </p:cNvPr>
          <p:cNvCxnSpPr/>
          <p:nvPr/>
        </p:nvCxnSpPr>
        <p:spPr>
          <a:xfrm>
            <a:off x="6257128" y="5020512"/>
            <a:ext cx="406400" cy="243841"/>
          </a:xfrm>
          <a:prstGeom prst="straightConnector1">
            <a:avLst/>
          </a:prstGeom>
          <a:noFill/>
          <a:ln w="28575" cap="flat" cmpd="sng" algn="ctr">
            <a:solidFill>
              <a:srgbClr val="6096E6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26D66C5-2708-4B7E-00D7-656471E89ABB}"/>
              </a:ext>
            </a:extLst>
          </p:cNvPr>
          <p:cNvCxnSpPr>
            <a:cxnSpLocks/>
          </p:cNvCxnSpPr>
          <p:nvPr/>
        </p:nvCxnSpPr>
        <p:spPr>
          <a:xfrm>
            <a:off x="7799577" y="5609814"/>
            <a:ext cx="560723" cy="0"/>
          </a:xfrm>
          <a:prstGeom prst="straightConnector1">
            <a:avLst/>
          </a:prstGeom>
          <a:noFill/>
          <a:ln w="28575" cap="flat" cmpd="sng" algn="ctr">
            <a:solidFill>
              <a:srgbClr val="6096E6"/>
            </a:solidFill>
            <a:prstDash val="solid"/>
            <a:miter lim="800000"/>
            <a:tailEnd type="arrow" w="med" len="med"/>
          </a:ln>
          <a:effectLst/>
        </p:spPr>
      </p:cxnSp>
      <p:pic>
        <p:nvPicPr>
          <p:cNvPr id="159" name="图片 178" descr="343435383232383b333633343039383bcdb7cff1">
            <a:extLst>
              <a:ext uri="{FF2B5EF4-FFF2-40B4-BE49-F238E27FC236}">
                <a16:creationId xmlns:a16="http://schemas.microsoft.com/office/drawing/2014/main" id="{B368FA7B-DB4C-1809-328C-D2CF06F709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25652" y="5087318"/>
            <a:ext cx="831045" cy="831045"/>
          </a:xfrm>
          <a:prstGeom prst="rect">
            <a:avLst/>
          </a:prstGeom>
        </p:spPr>
      </p:pic>
      <p:sp>
        <p:nvSpPr>
          <p:cNvPr id="160" name="文本框 159">
            <a:extLst>
              <a:ext uri="{FF2B5EF4-FFF2-40B4-BE49-F238E27FC236}">
                <a16:creationId xmlns:a16="http://schemas.microsoft.com/office/drawing/2014/main" id="{526C92E9-A83F-C47E-9CD3-6475485E62E0}"/>
              </a:ext>
            </a:extLst>
          </p:cNvPr>
          <p:cNvSpPr txBox="1"/>
          <p:nvPr/>
        </p:nvSpPr>
        <p:spPr>
          <a:xfrm>
            <a:off x="8599670" y="5958884"/>
            <a:ext cx="89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用户</a:t>
            </a:r>
          </a:p>
        </p:txBody>
      </p: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77B4F632-D060-449F-FF53-F682D8B25D2D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9469925" y="3477869"/>
            <a:ext cx="792206" cy="0"/>
          </a:xfrm>
          <a:prstGeom prst="line">
            <a:avLst/>
          </a:prstGeom>
          <a:noFill/>
          <a:ln w="38100" cap="flat" cmpd="sng" algn="ctr">
            <a:solidFill>
              <a:srgbClr val="EC5F74"/>
            </a:solidFill>
            <a:prstDash val="solid"/>
            <a:miter lim="800000"/>
          </a:ln>
          <a:effectLst/>
        </p:spPr>
      </p:cxnSp>
      <p:sp>
        <p:nvSpPr>
          <p:cNvPr id="162" name="圆角矩形 164">
            <a:extLst>
              <a:ext uri="{FF2B5EF4-FFF2-40B4-BE49-F238E27FC236}">
                <a16:creationId xmlns:a16="http://schemas.microsoft.com/office/drawing/2014/main" id="{9F1B45FF-E588-6B80-2E99-FC2D86F9B585}"/>
              </a:ext>
            </a:extLst>
          </p:cNvPr>
          <p:cNvSpPr/>
          <p:nvPr/>
        </p:nvSpPr>
        <p:spPr>
          <a:xfrm>
            <a:off x="7915383" y="1196204"/>
            <a:ext cx="1653436" cy="31087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803BC4F-35D8-C698-748A-8FBFEAFA3EBE}"/>
              </a:ext>
            </a:extLst>
          </p:cNvPr>
          <p:cNvSpPr txBox="1"/>
          <p:nvPr/>
        </p:nvSpPr>
        <p:spPr>
          <a:xfrm>
            <a:off x="7947258" y="1209967"/>
            <a:ext cx="176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prstClr val="black"/>
                </a:solidFill>
                <a:latin typeface="Arial"/>
                <a:ea typeface="微软雅黑"/>
              </a:rPr>
              <a:t>推荐模型参数聚合</a:t>
            </a: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EC673289-AE07-2BDE-C5FD-963215CA94BD}"/>
              </a:ext>
            </a:extLst>
          </p:cNvPr>
          <p:cNvCxnSpPr/>
          <p:nvPr/>
        </p:nvCxnSpPr>
        <p:spPr>
          <a:xfrm flipH="1">
            <a:off x="7427977" y="1578116"/>
            <a:ext cx="2841292" cy="0"/>
          </a:xfrm>
          <a:prstGeom prst="straightConnector1">
            <a:avLst/>
          </a:prstGeom>
          <a:ln w="38100">
            <a:solidFill>
              <a:srgbClr val="EC5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2617FCC-24A1-228A-F80A-12B3A5449901}"/>
              </a:ext>
            </a:extLst>
          </p:cNvPr>
          <p:cNvCxnSpPr>
            <a:cxnSpLocks/>
          </p:cNvCxnSpPr>
          <p:nvPr/>
        </p:nvCxnSpPr>
        <p:spPr>
          <a:xfrm>
            <a:off x="10262131" y="1559912"/>
            <a:ext cx="0" cy="1925161"/>
          </a:xfrm>
          <a:prstGeom prst="line">
            <a:avLst/>
          </a:prstGeom>
          <a:ln w="38100">
            <a:solidFill>
              <a:srgbClr val="EC5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1E0D9296-8C6D-D3CC-5DF9-1B786BE142DF}"/>
              </a:ext>
            </a:extLst>
          </p:cNvPr>
          <p:cNvCxnSpPr>
            <a:cxnSpLocks/>
          </p:cNvCxnSpPr>
          <p:nvPr/>
        </p:nvCxnSpPr>
        <p:spPr>
          <a:xfrm flipH="1">
            <a:off x="4474591" y="1755208"/>
            <a:ext cx="417255" cy="0"/>
          </a:xfrm>
          <a:prstGeom prst="line">
            <a:avLst/>
          </a:prstGeom>
          <a:noFill/>
          <a:ln w="38100" cap="flat" cmpd="sng" algn="ctr">
            <a:solidFill>
              <a:srgbClr val="EC5F74"/>
            </a:solidFill>
            <a:prstDash val="solid"/>
            <a:miter lim="800000"/>
          </a:ln>
          <a:effectLst/>
        </p:spPr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C84C28AB-FC55-F205-D629-981AFE01B836}"/>
              </a:ext>
            </a:extLst>
          </p:cNvPr>
          <p:cNvCxnSpPr>
            <a:cxnSpLocks/>
          </p:cNvCxnSpPr>
          <p:nvPr/>
        </p:nvCxnSpPr>
        <p:spPr>
          <a:xfrm>
            <a:off x="4474590" y="1744575"/>
            <a:ext cx="0" cy="1811783"/>
          </a:xfrm>
          <a:prstGeom prst="line">
            <a:avLst/>
          </a:prstGeom>
          <a:ln w="38100">
            <a:solidFill>
              <a:srgbClr val="EC5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24A4267B-B0D5-2482-E377-B672968669E2}"/>
              </a:ext>
            </a:extLst>
          </p:cNvPr>
          <p:cNvCxnSpPr>
            <a:cxnSpLocks/>
          </p:cNvCxnSpPr>
          <p:nvPr/>
        </p:nvCxnSpPr>
        <p:spPr>
          <a:xfrm flipV="1">
            <a:off x="4465560" y="3546423"/>
            <a:ext cx="803922" cy="6368"/>
          </a:xfrm>
          <a:prstGeom prst="straightConnector1">
            <a:avLst/>
          </a:prstGeom>
          <a:ln w="38100">
            <a:solidFill>
              <a:srgbClr val="EC5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5E10BB22-A0A5-AF63-8B80-148928E37F06}"/>
              </a:ext>
            </a:extLst>
          </p:cNvPr>
          <p:cNvSpPr txBox="1"/>
          <p:nvPr/>
        </p:nvSpPr>
        <p:spPr>
          <a:xfrm>
            <a:off x="1646552" y="1002253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800" b="1" spc="100">
                <a:solidFill>
                  <a:srgbClr val="02409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800" b="1" spc="100">
                <a:solidFill>
                  <a:srgbClr val="505122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 </a:t>
            </a:r>
            <a:r>
              <a:rPr lang="zh-CN" altLang="en-US" sz="2800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定义</a:t>
            </a:r>
            <a:endParaRPr lang="zh-CN" altLang="en-US" sz="2800" b="1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08CF0DCA-C4F4-9917-271E-E1FBCA038D92}"/>
              </a:ext>
            </a:extLst>
          </p:cNvPr>
          <p:cNvCxnSpPr>
            <a:cxnSpLocks/>
          </p:cNvCxnSpPr>
          <p:nvPr/>
        </p:nvCxnSpPr>
        <p:spPr>
          <a:xfrm>
            <a:off x="4248346" y="901356"/>
            <a:ext cx="27548" cy="53404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>
            <a:extLst>
              <a:ext uri="{FF2B5EF4-FFF2-40B4-BE49-F238E27FC236}">
                <a16:creationId xmlns:a16="http://schemas.microsoft.com/office/drawing/2014/main" id="{D8F61B68-F7C4-AE1A-5EE5-483C5A0B32FB}"/>
              </a:ext>
            </a:extLst>
          </p:cNvPr>
          <p:cNvSpPr/>
          <p:nvPr/>
        </p:nvSpPr>
        <p:spPr>
          <a:xfrm>
            <a:off x="5354009" y="3737617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4BE64E9A-EEBA-8AF9-FB24-D36E8D5DB2D0}"/>
              </a:ext>
            </a:extLst>
          </p:cNvPr>
          <p:cNvSpPr/>
          <p:nvPr/>
        </p:nvSpPr>
        <p:spPr>
          <a:xfrm>
            <a:off x="5026983" y="3737617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EA5E28EC-7617-DE6C-869E-37960F9CA7B4}"/>
              </a:ext>
            </a:extLst>
          </p:cNvPr>
          <p:cNvSpPr/>
          <p:nvPr/>
        </p:nvSpPr>
        <p:spPr>
          <a:xfrm>
            <a:off x="5191448" y="3737617"/>
            <a:ext cx="142240" cy="14795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6987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7982F9-B2AA-8F84-BB03-ED3D6CC9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889" y="151076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/>
              <a:t>联邦推荐系统的数据与模型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7BD707-6101-C392-4686-750BF77209A4}"/>
              </a:ext>
            </a:extLst>
          </p:cNvPr>
          <p:cNvSpPr txBox="1"/>
          <p:nvPr/>
        </p:nvSpPr>
        <p:spPr>
          <a:xfrm>
            <a:off x="1641197" y="785537"/>
            <a:ext cx="39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spc="100">
                <a:solidFill>
                  <a:srgbClr val="02409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spc="100">
                <a:solidFill>
                  <a:srgbClr val="505122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 </a:t>
            </a:r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数据（以</a:t>
            </a:r>
            <a:r>
              <a:rPr lang="en-US" altLang="zh-CN" b="1" spc="10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Wingdings 3" panose="05040102010807070707" pitchFamily="18" charset="2"/>
              </a:rPr>
              <a:t>M</a:t>
            </a:r>
            <a:r>
              <a:rPr lang="en-US" altLang="zh-CN" b="1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ovieLens</a:t>
            </a:r>
            <a:r>
              <a:rPr lang="zh-CN" altLang="en-US" b="1">
                <a:solidFill>
                  <a:prstClr val="black"/>
                </a:solidFill>
                <a:latin typeface="微软雅黑"/>
                <a:ea typeface="微软雅黑"/>
              </a:rPr>
              <a:t>数据集为例</a:t>
            </a:r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）</a:t>
            </a:r>
            <a:endParaRPr lang="zh-CN" altLang="en-US" b="1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427807-3015-B1F0-57B1-5DFBEBE95223}"/>
              </a:ext>
            </a:extLst>
          </p:cNvPr>
          <p:cNvSpPr txBox="1"/>
          <p:nvPr/>
        </p:nvSpPr>
        <p:spPr>
          <a:xfrm>
            <a:off x="1926183" y="111639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隐私信息，储存在用户本地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348096-3D3F-054B-8DC7-385AFD652E78}"/>
              </a:ext>
            </a:extLst>
          </p:cNvPr>
          <p:cNvSpPr txBox="1"/>
          <p:nvPr/>
        </p:nvSpPr>
        <p:spPr>
          <a:xfrm>
            <a:off x="2257738" y="1454604"/>
            <a:ext cx="612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用户画像数据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"/>
              </a:rPr>
              <a:t>——</a:t>
            </a:r>
            <a:r>
              <a:rPr lang="zh-CN" altLang="zh-CN" b="1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UserID</a:t>
            </a:r>
            <a:r>
              <a:rPr lang="zh-CN" altLang="zh-CN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::Gender::Age::Occupation::</a:t>
            </a:r>
            <a:r>
              <a:rPr lang="zh-CN" altLang="zh-CN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Zip-code </a:t>
            </a: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0AAFDB-0603-9C03-9EBA-E53CCBB54823}"/>
              </a:ext>
            </a:extLst>
          </p:cNvPr>
          <p:cNvSpPr txBox="1"/>
          <p:nvPr/>
        </p:nvSpPr>
        <p:spPr>
          <a:xfrm>
            <a:off x="2257739" y="1821755"/>
            <a:ext cx="616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用户物品交互数据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"/>
              </a:rPr>
              <a:t>——</a:t>
            </a:r>
            <a:r>
              <a:rPr lang="zh-CN" altLang="zh-CN" b="1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UserID</a:t>
            </a:r>
            <a:r>
              <a:rPr lang="zh-CN" altLang="zh-CN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::</a:t>
            </a:r>
            <a:r>
              <a:rPr lang="zh-CN" altLang="zh-CN" b="1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MovieID</a:t>
            </a:r>
            <a:r>
              <a:rPr lang="zh-CN" altLang="zh-CN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::</a:t>
            </a:r>
            <a:r>
              <a:rPr lang="zh-CN" altLang="zh-CN" b="1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Rating</a:t>
            </a:r>
            <a:r>
              <a:rPr lang="zh-CN" altLang="zh-CN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::Timestamp </a:t>
            </a: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C51633-FDB3-AEDC-0A81-E0AD0E0FB84A}"/>
              </a:ext>
            </a:extLst>
          </p:cNvPr>
          <p:cNvSpPr txBox="1"/>
          <p:nvPr/>
        </p:nvSpPr>
        <p:spPr>
          <a:xfrm>
            <a:off x="1949084" y="224158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公开信息，储存在云端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521C86-CC70-B05C-104D-A1DBE0756DCF}"/>
              </a:ext>
            </a:extLst>
          </p:cNvPr>
          <p:cNvSpPr txBox="1"/>
          <p:nvPr/>
        </p:nvSpPr>
        <p:spPr>
          <a:xfrm>
            <a:off x="2242397" y="2633146"/>
            <a:ext cx="41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物品画像数据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"/>
              </a:rPr>
              <a:t>——</a:t>
            </a:r>
            <a:r>
              <a:rPr lang="zh-CN" altLang="zh-CN" b="1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MovieID</a:t>
            </a:r>
            <a:r>
              <a:rPr lang="zh-CN" altLang="zh-CN">
                <a:solidFill>
                  <a:srgbClr val="00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::Title::</a:t>
            </a:r>
            <a:r>
              <a:rPr lang="zh-CN" altLang="zh-CN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Genres </a:t>
            </a: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CDDCDA-C8EE-1FE6-81F8-86B730817455}"/>
              </a:ext>
            </a:extLst>
          </p:cNvPr>
          <p:cNvSpPr txBox="1"/>
          <p:nvPr/>
        </p:nvSpPr>
        <p:spPr>
          <a:xfrm>
            <a:off x="1641197" y="3089061"/>
            <a:ext cx="315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spc="100">
                <a:solidFill>
                  <a:srgbClr val="02409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 </a:t>
            </a:r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具有隐私异构性</a:t>
            </a:r>
            <a:r>
              <a:rPr lang="en-US" altLang="zh-CN" b="1" spc="100" baseline="30000">
                <a:solidFill>
                  <a:prstClr val="black"/>
                </a:solidFill>
                <a:latin typeface="微软雅黑"/>
                <a:ea typeface="微软雅黑"/>
              </a:rPr>
              <a:t>[2]</a:t>
            </a:r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的模型</a:t>
            </a:r>
            <a:endParaRPr lang="en-US" altLang="zh-CN" b="1" spc="100">
              <a:solidFill>
                <a:prstClr val="black"/>
              </a:solidFill>
              <a:latin typeface="微软雅黑"/>
              <a:ea typeface="微软雅黑"/>
              <a:sym typeface="Wingdings 3" panose="05040102010807070707" pitchFamily="18" charset="2"/>
            </a:endParaRPr>
          </a:p>
          <a:p>
            <a:pPr defTabSz="457200"/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（以</a:t>
            </a:r>
            <a:r>
              <a:rPr lang="en-US" altLang="zh-CN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NCF</a:t>
            </a:r>
            <a:r>
              <a:rPr lang="zh-CN" altLang="en-US" b="1" spc="100">
                <a:solidFill>
                  <a:prstClr val="black"/>
                </a:solidFill>
                <a:latin typeface="微软雅黑"/>
                <a:ea typeface="微软雅黑"/>
                <a:sym typeface="Wingdings 3" panose="05040102010807070707" pitchFamily="18" charset="2"/>
              </a:rPr>
              <a:t>模型为例）</a:t>
            </a:r>
            <a:endParaRPr lang="zh-CN" altLang="en-US" b="1" spc="1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899D29-18C8-7FB6-96BE-880F5DE77E16}"/>
              </a:ext>
            </a:extLst>
          </p:cNvPr>
          <p:cNvSpPr txBox="1"/>
          <p:nvPr/>
        </p:nvSpPr>
        <p:spPr>
          <a:xfrm>
            <a:off x="1641197" y="6297207"/>
            <a:ext cx="838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>
                <a:solidFill>
                  <a:prstClr val="black"/>
                </a:solidFill>
                <a:latin typeface="Calibri"/>
                <a:ea typeface="微软雅黑"/>
              </a:rPr>
              <a:t>[2] </a:t>
            </a:r>
            <a:r>
              <a:rPr lang="en-US" altLang="zh-CN" sz="1600" dirty="0">
                <a:solidFill>
                  <a:prstClr val="black"/>
                </a:solidFill>
                <a:latin typeface="Calibri"/>
                <a:ea typeface="微软雅黑"/>
              </a:rPr>
              <a:t>Wu J, Liu Q, Huang Z, et al. </a:t>
            </a:r>
            <a:r>
              <a:rPr lang="en-US" altLang="zh-CN" sz="1600" b="1" i="1" dirty="0">
                <a:solidFill>
                  <a:srgbClr val="02409A"/>
                </a:solidFill>
                <a:latin typeface="Calibri"/>
                <a:ea typeface="微软雅黑"/>
              </a:rPr>
              <a:t>Hierarchical Personalized Federated Learning for User Modeling</a:t>
            </a:r>
            <a:r>
              <a:rPr lang="en-US" altLang="zh-CN" sz="1600" dirty="0">
                <a:solidFill>
                  <a:prstClr val="black"/>
                </a:solidFill>
                <a:latin typeface="Calibri"/>
                <a:ea typeface="微软雅黑"/>
              </a:rPr>
              <a:t>[</a:t>
            </a:r>
            <a:r>
              <a:rPr lang="en-US" altLang="zh-CN" sz="1600">
                <a:solidFill>
                  <a:prstClr val="black"/>
                </a:solidFill>
                <a:latin typeface="Calibri"/>
                <a:ea typeface="微软雅黑"/>
              </a:rPr>
              <a:t>C] //</a:t>
            </a:r>
            <a:r>
              <a:rPr lang="en-US" altLang="zh-CN" sz="1600" dirty="0">
                <a:solidFill>
                  <a:prstClr val="black"/>
                </a:solidFill>
                <a:latin typeface="Calibri"/>
                <a:ea typeface="微软雅黑"/>
              </a:rPr>
              <a:t>Proceedings of the Web Conference 2021. 2021: 957-968.</a:t>
            </a:r>
            <a:endParaRPr lang="zh-CN" altLang="en-US" sz="1600" dirty="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AF7BCA-07D1-FDDB-3DD4-1AB19D31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7" y="3008062"/>
            <a:ext cx="5607100" cy="33101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6A2E6D5-B3AF-04E6-8E2B-835ED972F13F}"/>
              </a:ext>
            </a:extLst>
          </p:cNvPr>
          <p:cNvSpPr txBox="1"/>
          <p:nvPr/>
        </p:nvSpPr>
        <p:spPr>
          <a:xfrm>
            <a:off x="1704064" y="37113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①用户嵌入部分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B0F084-A2AB-BE5D-D40E-00B5DAEE4886}"/>
              </a:ext>
            </a:extLst>
          </p:cNvPr>
          <p:cNvSpPr txBox="1"/>
          <p:nvPr/>
        </p:nvSpPr>
        <p:spPr>
          <a:xfrm>
            <a:off x="1725142" y="4064677"/>
            <a:ext cx="3550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与</a:t>
            </a:r>
            <a:r>
              <a:rPr lang="zh-CN" altLang="zh-CN" sz="1600" b="1" kern="100">
                <a:solidFill>
                  <a:srgbClr val="1E55A5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用户独有</a:t>
            </a: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的特征信息相关的参数</a:t>
            </a:r>
            <a:endParaRPr lang="en-US" altLang="zh-CN" sz="16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defTabSz="457200"/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是</a:t>
            </a:r>
            <a:r>
              <a:rPr lang="zh-CN" altLang="zh-CN" sz="1600" b="1" kern="100">
                <a:solidFill>
                  <a:srgbClr val="FF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隐私的</a:t>
            </a:r>
            <a:endParaRPr lang="zh-CN" altLang="en-US" sz="1600" b="1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F3FDF3-4AB1-2287-D3F8-16396876D095}"/>
              </a:ext>
            </a:extLst>
          </p:cNvPr>
          <p:cNvSpPr txBox="1"/>
          <p:nvPr/>
        </p:nvSpPr>
        <p:spPr>
          <a:xfrm>
            <a:off x="1725143" y="4640182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只能在</a:t>
            </a:r>
            <a:r>
              <a:rPr lang="zh-CN" altLang="zh-CN" sz="1600" b="1" kern="100">
                <a:solidFill>
                  <a:srgbClr val="FF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本地</a:t>
            </a: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更新</a:t>
            </a:r>
            <a:endParaRPr lang="zh-CN" altLang="en-US" sz="16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597DB4-99E4-2C96-1EAB-8C2E8F9CE193}"/>
              </a:ext>
            </a:extLst>
          </p:cNvPr>
          <p:cNvSpPr txBox="1"/>
          <p:nvPr/>
        </p:nvSpPr>
        <p:spPr>
          <a:xfrm>
            <a:off x="1689742" y="5019780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>
                <a:solidFill>
                  <a:prstClr val="black"/>
                </a:solidFill>
                <a:latin typeface="Calibri"/>
                <a:ea typeface="微软雅黑"/>
              </a:rPr>
              <a:t>②物品嵌入部分 ③非嵌入部分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EA5A94-BCCF-5969-F3EA-52CA889520C2}"/>
              </a:ext>
            </a:extLst>
          </p:cNvPr>
          <p:cNvSpPr txBox="1"/>
          <p:nvPr/>
        </p:nvSpPr>
        <p:spPr>
          <a:xfrm>
            <a:off x="1725143" y="5329682"/>
            <a:ext cx="2935419" cy="6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与</a:t>
            </a:r>
            <a:r>
              <a:rPr lang="zh-CN" altLang="zh-CN" sz="1600" b="1" kern="100">
                <a:solidFill>
                  <a:srgbClr val="02409A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不会变化</a:t>
            </a: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的领域知识有关</a:t>
            </a:r>
            <a:endParaRPr lang="en-US" altLang="zh-CN" sz="16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285750" indent="-285750" defTabSz="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普通神经网络参数</a:t>
            </a:r>
            <a:endParaRPr lang="zh-CN" altLang="en-US" sz="16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9379DC-2D81-48F7-927D-FE8AEF26ACEA}"/>
              </a:ext>
            </a:extLst>
          </p:cNvPr>
          <p:cNvSpPr txBox="1"/>
          <p:nvPr/>
        </p:nvSpPr>
        <p:spPr>
          <a:xfrm>
            <a:off x="1725143" y="5980724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上传至</a:t>
            </a:r>
            <a:r>
              <a:rPr lang="zh-CN" altLang="zh-CN" sz="1600" b="1" kern="100">
                <a:solidFill>
                  <a:srgbClr val="FF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云端</a:t>
            </a: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进行</a:t>
            </a:r>
            <a:r>
              <a:rPr lang="zh-CN" altLang="en-US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参数</a:t>
            </a:r>
            <a:r>
              <a:rPr lang="zh-CN" altLang="zh-CN" sz="1600" kern="10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聚合</a:t>
            </a:r>
            <a:endParaRPr lang="zh-CN" altLang="en-US" sz="1600" kern="10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66D87C-9E86-4DC1-801A-EE07D464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6A194B-08A1-4C70-850E-77DD1FE4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029" y="136526"/>
            <a:ext cx="6803941" cy="7908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2659F4-5F42-4F73-8BBD-9D606D68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88" y="1153181"/>
            <a:ext cx="4549593" cy="31248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1D17CA-6F99-4039-A684-A255FC0507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"/>
          <a:stretch/>
        </p:blipFill>
        <p:spPr>
          <a:xfrm>
            <a:off x="5021447" y="1035173"/>
            <a:ext cx="2412374" cy="4031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51A7F6-851F-4140-B980-381958D4C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7" t="1301" r="1"/>
          <a:stretch/>
        </p:blipFill>
        <p:spPr>
          <a:xfrm>
            <a:off x="8765349" y="1096140"/>
            <a:ext cx="2563803" cy="3978864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2BA837B6-C0AB-4C44-AA7F-A689DF8CB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469" y="5039204"/>
            <a:ext cx="32335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 Unicode MS"/>
              </a:rPr>
              <a:t>用户：</a:t>
            </a:r>
            <a:r>
              <a:rPr lang="zh-CN" altLang="zh-CN" sz="2400" b="1" dirty="0">
                <a:solidFill>
                  <a:srgbClr val="FF0000"/>
                </a:solidFill>
                <a:latin typeface="Arial Unicode MS"/>
              </a:rPr>
              <a:t>UserID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</a:rPr>
              <a:t>::Gender::Age::Occupation::</a:t>
            </a:r>
            <a:r>
              <a:rPr lang="zh-CN" altLang="zh-CN" sz="2400" dirty="0">
                <a:latin typeface="Arial Unicode MS"/>
              </a:rPr>
              <a:t>Zip-code 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C138075-2C8E-4D07-8948-8ACB67BBC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987" y="5093284"/>
            <a:ext cx="3496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0000"/>
                </a:solidFill>
                <a:latin typeface="Arial Unicode MS"/>
              </a:rPr>
              <a:t>评价：</a:t>
            </a:r>
            <a:r>
              <a:rPr lang="zh-CN" altLang="zh-CN" sz="2400" b="1" dirty="0">
                <a:solidFill>
                  <a:srgbClr val="FF0000"/>
                </a:solidFill>
                <a:latin typeface="Arial Unicode MS"/>
              </a:rPr>
              <a:t>UserID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</a:rPr>
              <a:t>::</a:t>
            </a:r>
            <a:r>
              <a:rPr lang="zh-CN" altLang="zh-CN" sz="2400" b="1" dirty="0">
                <a:solidFill>
                  <a:srgbClr val="FF0000"/>
                </a:solidFill>
                <a:latin typeface="Arial Unicode MS"/>
              </a:rPr>
              <a:t>MovieID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</a:rPr>
              <a:t>::</a:t>
            </a:r>
            <a:r>
              <a:rPr lang="zh-CN" altLang="zh-CN" sz="2400" b="1" dirty="0">
                <a:solidFill>
                  <a:srgbClr val="FF0000"/>
                </a:solidFill>
                <a:latin typeface="Arial Unicode MS"/>
              </a:rPr>
              <a:t>Rating</a:t>
            </a:r>
            <a:r>
              <a:rPr lang="zh-CN" altLang="zh-CN" sz="2400" dirty="0">
                <a:solidFill>
                  <a:srgbClr val="000000"/>
                </a:solidFill>
                <a:latin typeface="Arial Unicode MS"/>
              </a:rPr>
              <a:t>::Timestamp 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542D6D2-64BB-4484-A6F1-FDA415A42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88" y="4334020"/>
            <a:ext cx="34813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电影：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MovieID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::Title::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Genres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90C8BC-0C64-4DB8-963F-0AFF3E21B639}"/>
              </a:ext>
            </a:extLst>
          </p:cNvPr>
          <p:cNvSpPr txBox="1"/>
          <p:nvPr/>
        </p:nvSpPr>
        <p:spPr>
          <a:xfrm>
            <a:off x="1752586" y="6352142"/>
            <a:ext cx="568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[3] https://grouplens.org/datasets/movielens/1m/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18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309978D-A451-4C7F-A00A-F047566D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59" y="4802523"/>
            <a:ext cx="1061870" cy="143702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E876EA-7D63-44AE-B250-C3E09AAB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66D87C-9E86-4DC1-801A-EE07D464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73531-59F3-4881-B880-AD1F6C887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05"/>
          <a:stretch/>
        </p:blipFill>
        <p:spPr>
          <a:xfrm>
            <a:off x="1866082" y="1076095"/>
            <a:ext cx="1758510" cy="3177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6724B-E26B-478D-A06A-BC23BD4D7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91"/>
          <a:stretch/>
        </p:blipFill>
        <p:spPr>
          <a:xfrm>
            <a:off x="5215598" y="1076095"/>
            <a:ext cx="1760803" cy="31775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A1BB90-4DB2-4970-A856-FC97E1C0B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208" y="1061889"/>
            <a:ext cx="1758510" cy="3191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51CAF-2197-41D2-8937-CE95E1613E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68" y="4769888"/>
            <a:ext cx="1243718" cy="1469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F7FEAC-1E81-41CE-B11E-D815FEB78D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25" y="4769888"/>
            <a:ext cx="1086160" cy="1469656"/>
          </a:xfrm>
          <a:prstGeom prst="rect">
            <a:avLst/>
          </a:prstGeom>
        </p:spPr>
      </p:pic>
      <p:sp>
        <p:nvSpPr>
          <p:cNvPr id="12" name="箭头: 虚尾 11">
            <a:extLst>
              <a:ext uri="{FF2B5EF4-FFF2-40B4-BE49-F238E27FC236}">
                <a16:creationId xmlns:a16="http://schemas.microsoft.com/office/drawing/2014/main" id="{0142EF44-06AE-4591-9209-88E2C03E1D64}"/>
              </a:ext>
            </a:extLst>
          </p:cNvPr>
          <p:cNvSpPr/>
          <p:nvPr/>
        </p:nvSpPr>
        <p:spPr>
          <a:xfrm rot="5400000">
            <a:off x="2456265" y="4331436"/>
            <a:ext cx="578143" cy="517336"/>
          </a:xfrm>
          <a:prstGeom prst="striped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箭头: 虚尾 13">
            <a:extLst>
              <a:ext uri="{FF2B5EF4-FFF2-40B4-BE49-F238E27FC236}">
                <a16:creationId xmlns:a16="http://schemas.microsoft.com/office/drawing/2014/main" id="{E69785AF-C18C-4263-A8B5-ED1D3114C8EF}"/>
              </a:ext>
            </a:extLst>
          </p:cNvPr>
          <p:cNvSpPr/>
          <p:nvPr/>
        </p:nvSpPr>
        <p:spPr>
          <a:xfrm rot="5400000">
            <a:off x="5742156" y="4331437"/>
            <a:ext cx="578143" cy="517336"/>
          </a:xfrm>
          <a:prstGeom prst="striped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AF6CFB7A-9D7A-47CA-9C00-0F66F0A34DCA}"/>
              </a:ext>
            </a:extLst>
          </p:cNvPr>
          <p:cNvSpPr/>
          <p:nvPr/>
        </p:nvSpPr>
        <p:spPr>
          <a:xfrm rot="5400000">
            <a:off x="9001037" y="4332555"/>
            <a:ext cx="578143" cy="517336"/>
          </a:xfrm>
          <a:prstGeom prst="striped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C82FC-DE7C-42AF-A0AA-E6F816C40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047" y="6356349"/>
            <a:ext cx="1676545" cy="259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C77CA6-0971-4F50-AAE4-017DC465A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9606" y="6356349"/>
            <a:ext cx="1912786" cy="2743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0E6FFB-59AC-403A-BC13-C83676A79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577" y="6356349"/>
            <a:ext cx="1844200" cy="2591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4A2B1C-B424-41AE-BA2C-782B984B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9344" y="134120"/>
            <a:ext cx="3703641" cy="8230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8D45157-E0B5-4790-81C8-B590FE70D10C}"/>
              </a:ext>
            </a:extLst>
          </p:cNvPr>
          <p:cNvSpPr txBox="1"/>
          <p:nvPr/>
        </p:nvSpPr>
        <p:spPr>
          <a:xfrm>
            <a:off x="4779249" y="284025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Public</a:t>
            </a:r>
            <a:r>
              <a:rPr lang="zh-CN" altLang="en-US" sz="2800" dirty="0">
                <a:solidFill>
                  <a:srgbClr val="0070C0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3397098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39665</TotalTime>
  <Words>2779</Words>
  <Application>Microsoft Office PowerPoint</Application>
  <PresentationFormat>宽屏</PresentationFormat>
  <Paragraphs>312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-apple-system</vt:lpstr>
      <vt:lpstr>Arial Unicode MS</vt:lpstr>
      <vt:lpstr>等线</vt:lpstr>
      <vt:lpstr>方正大标宋简体</vt:lpstr>
      <vt:lpstr>黑体</vt:lpstr>
      <vt:lpstr>Microsoft YaHei</vt:lpstr>
      <vt:lpstr>Microsoft YaHei</vt:lpstr>
      <vt:lpstr>Arial</vt:lpstr>
      <vt:lpstr>Calibri</vt:lpstr>
      <vt:lpstr>Cambria Math</vt:lpstr>
      <vt:lpstr>Wingdings</vt:lpstr>
      <vt:lpstr>Office 主题​​</vt:lpstr>
      <vt:lpstr>1_OfficePLUS</vt:lpstr>
      <vt:lpstr>PowerPoint 演示文稿</vt:lpstr>
      <vt:lpstr>前言</vt:lpstr>
      <vt:lpstr>写在开始之前</vt:lpstr>
      <vt:lpstr>PowerPoint 演示文稿</vt:lpstr>
      <vt:lpstr>PowerPoint 演示文稿</vt:lpstr>
      <vt:lpstr>联邦推荐系统</vt:lpstr>
      <vt:lpstr>联邦推荐系统的数据与模型</vt:lpstr>
      <vt:lpstr>数据</vt:lpstr>
      <vt:lpstr>数据分布</vt:lpstr>
      <vt:lpstr>Centralized Recommendation v.s. Federated Recommendation</vt:lpstr>
      <vt:lpstr>Base Recommender</vt:lpstr>
      <vt:lpstr>Base Recommender</vt:lpstr>
      <vt:lpstr>训练过程</vt:lpstr>
      <vt:lpstr>PowerPoint 演示文稿</vt:lpstr>
      <vt:lpstr>poisoning attack</vt:lpstr>
      <vt:lpstr>问题与挑战</vt:lpstr>
      <vt:lpstr>思路</vt:lpstr>
      <vt:lpstr>popularity bias</vt:lpstr>
      <vt:lpstr>推荐模型</vt:lpstr>
      <vt:lpstr>恶意用户本地损失函数总览</vt:lpstr>
      <vt:lpstr>Explicit Promotion</vt:lpstr>
      <vt:lpstr>Popularity Obfuscation</vt:lpstr>
      <vt:lpstr>Distance Constraint</vt:lpstr>
      <vt:lpstr>实验设置</vt:lpstr>
      <vt:lpstr>实验结果</vt:lpstr>
      <vt:lpstr>实验结果</vt:lpstr>
      <vt:lpstr>实验结果</vt:lpstr>
      <vt:lpstr>实验结果</vt:lpstr>
      <vt:lpstr>PowerPoint 演示文稿</vt:lpstr>
      <vt:lpstr>动机&amp;意义</vt:lpstr>
      <vt:lpstr>思路</vt:lpstr>
      <vt:lpstr>后验解释</vt:lpstr>
      <vt:lpstr>Attack with Hard User Mining (A-hum)</vt:lpstr>
      <vt:lpstr>实验设置</vt:lpstr>
      <vt:lpstr>实验结果</vt:lpstr>
      <vt:lpstr>实验结果</vt:lpstr>
      <vt:lpstr>实验结果</vt:lpstr>
      <vt:lpstr>PowerPoint 演示文稿</vt:lpstr>
      <vt:lpstr>写在最后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成 新宇</cp:lastModifiedBy>
  <cp:revision>3024</cp:revision>
  <dcterms:created xsi:type="dcterms:W3CDTF">2018-12-16T05:38:48Z</dcterms:created>
  <dcterms:modified xsi:type="dcterms:W3CDTF">2022-11-25T01:31:30Z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